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92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17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61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24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69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3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87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6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04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7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4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BAFC-8493-4CE7-946D-60A54A9A0C22}" type="datetimeFigureOut">
              <a:rPr lang="en-CA" smtClean="0"/>
              <a:t>2018-05-04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34D8-2E4E-40BF-B0A0-FB63FB5E3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58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5461"/>
          </a:xfrm>
        </p:spPr>
        <p:txBody>
          <a:bodyPr>
            <a:normAutofit/>
          </a:bodyPr>
          <a:lstStyle/>
          <a:p>
            <a:r>
              <a:rPr lang="en-CA" b="1" dirty="0"/>
              <a:t>Electromagnetic Radiation 9 – </a:t>
            </a:r>
            <a:r>
              <a:rPr lang="en-CA" b="1" dirty="0" smtClean="0"/>
              <a:t>Human Vision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91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  Other Types of Blindness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5483"/>
            <a:ext cx="10515600" cy="4961480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Snow </a:t>
            </a:r>
            <a:r>
              <a:rPr lang="en-CA" dirty="0"/>
              <a:t>blindness is a painful condition of temporary partial or complete blindness caused by overexposure to the glare of sunlight, such as on snow fields at high altitudes.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Treatment </a:t>
            </a:r>
            <a:r>
              <a:rPr lang="en-CA" dirty="0"/>
              <a:t>includes resting the eyes in a dark room for several days to allow the inflammation to decrease. 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The </a:t>
            </a:r>
            <a:r>
              <a:rPr lang="en-CA" dirty="0"/>
              <a:t>Inuit traditionally wore goggles with thin slits to help prevent snow blindness </a:t>
            </a:r>
            <a:endParaRPr lang="en-CA" sz="18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63" y="3421431"/>
            <a:ext cx="4375022" cy="287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84" y="3509614"/>
            <a:ext cx="2427562" cy="3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9277"/>
            <a:ext cx="7180385" cy="5807686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b.  Night </a:t>
            </a:r>
            <a:r>
              <a:rPr lang="en-CA" dirty="0"/>
              <a:t>blindness is a condition in which it is difficult or impossible to see in dim light.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A </a:t>
            </a:r>
            <a:r>
              <a:rPr lang="en-CA" dirty="0"/>
              <a:t>common cause is the rod cells losing their ability to respond to light. </a:t>
            </a:r>
            <a:endParaRPr lang="en-CA" sz="1800" dirty="0"/>
          </a:p>
          <a:p>
            <a:pPr marL="457200" lvl="1" indent="0">
              <a:buNone/>
            </a:pPr>
            <a:r>
              <a:rPr lang="en-CA" dirty="0" smtClean="0"/>
              <a:t>c.  Colour </a:t>
            </a:r>
            <a:r>
              <a:rPr lang="en-CA" dirty="0"/>
              <a:t>blindness is the ability to see only in shades of grey, and occurs in about one person in every 40 000.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d.  Colour </a:t>
            </a:r>
            <a:r>
              <a:rPr lang="en-CA" dirty="0"/>
              <a:t>vision deficiency is an inability to distinguish certain colours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Colour </a:t>
            </a:r>
            <a:r>
              <a:rPr lang="en-CA" dirty="0"/>
              <a:t>vision deficiency is quite common, occurring in about 8 percent of males and 1 percent of females.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There </a:t>
            </a:r>
            <a:r>
              <a:rPr lang="en-CA" dirty="0"/>
              <a:t>are many kinds of colour vision deficiency because one, two, or all three kinds of cone cells may be involved. </a:t>
            </a:r>
            <a:endParaRPr lang="en-CA" sz="1800" dirty="0"/>
          </a:p>
          <a:p>
            <a:pPr lvl="3"/>
            <a:r>
              <a:rPr lang="en-CA" dirty="0"/>
              <a:t>The most common kind of colour vision deficiency involves the inability to tell red and green apart. </a:t>
            </a:r>
            <a:endParaRPr lang="en-CA" sz="1600" dirty="0"/>
          </a:p>
          <a:p>
            <a:pPr lvl="3"/>
            <a:r>
              <a:rPr lang="en-CA" dirty="0"/>
              <a:t>For those affected, both colours appear to be shades of yellow. </a:t>
            </a:r>
            <a:endParaRPr lang="en-CA" sz="16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96" y="0"/>
            <a:ext cx="3727573" cy="318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71" y="3182815"/>
            <a:ext cx="3402621" cy="34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 Black-and-White Vision and Colour Vision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73615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CA" dirty="0" smtClean="0"/>
              <a:t>a.  The </a:t>
            </a:r>
            <a:r>
              <a:rPr lang="en-CA" dirty="0"/>
              <a:t>cells in your retina that absorb light come in two basic shapes: longer cylindrical ones called rod cells and rounder ones called cone cells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b.  Rod </a:t>
            </a:r>
            <a:r>
              <a:rPr lang="en-CA" dirty="0"/>
              <a:t>cells can absorb almost any colour of light, but they absorb green light particularly well.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Our </a:t>
            </a:r>
            <a:r>
              <a:rPr lang="en-CA" dirty="0"/>
              <a:t>brain does not use any of the signals from rod cells to determine colour—just shades of light and dark. 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This </a:t>
            </a:r>
            <a:r>
              <a:rPr lang="en-CA" dirty="0"/>
              <a:t>is called our black-and-white vision system</a:t>
            </a:r>
            <a:endParaRPr lang="en-CA" sz="1800" dirty="0"/>
          </a:p>
          <a:p>
            <a:pPr lvl="3"/>
            <a:r>
              <a:rPr lang="en-CA" dirty="0"/>
              <a:t>In low-light conditions it helps us see shapes and movement</a:t>
            </a:r>
            <a:r>
              <a:rPr lang="en-CA" dirty="0" smtClean="0"/>
              <a:t>.</a:t>
            </a:r>
            <a:endParaRPr lang="en-CA" sz="1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3" y="1690688"/>
            <a:ext cx="5246077" cy="3039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2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631"/>
            <a:ext cx="5509846" cy="55263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dirty="0" smtClean="0"/>
              <a:t>c.  Cone </a:t>
            </a:r>
            <a:r>
              <a:rPr lang="en-CA" dirty="0"/>
              <a:t>cells allow us to detect colour.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We </a:t>
            </a:r>
            <a:r>
              <a:rPr lang="en-CA" dirty="0"/>
              <a:t>have three kinds of cone cells, each with a slightly different kind of pigment. </a:t>
            </a:r>
            <a:endParaRPr lang="en-CA" sz="1800" dirty="0"/>
          </a:p>
          <a:p>
            <a:pPr lvl="3"/>
            <a:r>
              <a:rPr lang="en-CA" dirty="0"/>
              <a:t>Remember that seeing red, green, and blue it is possible to see all the colours of the rainbow. </a:t>
            </a:r>
            <a:endParaRPr lang="en-CA" sz="1600" dirty="0"/>
          </a:p>
          <a:p>
            <a:pPr marL="914400" lvl="2" indent="0">
              <a:buNone/>
            </a:pPr>
            <a:r>
              <a:rPr lang="en-CA" dirty="0" smtClean="0"/>
              <a:t>ii. If </a:t>
            </a:r>
            <a:r>
              <a:rPr lang="en-CA" dirty="0"/>
              <a:t>our brain receives an equal amount of all three colours, then we see the object as white. </a:t>
            </a:r>
            <a:endParaRPr lang="en-CA" sz="1800" dirty="0"/>
          </a:p>
          <a:p>
            <a:pPr lvl="3"/>
            <a:r>
              <a:rPr lang="en-CA" dirty="0"/>
              <a:t>Our brain can combine and balance the different colour signals that it receives. </a:t>
            </a:r>
            <a:endParaRPr lang="en-CA" sz="1600" dirty="0"/>
          </a:p>
          <a:p>
            <a:pPr lvl="3"/>
            <a:r>
              <a:rPr lang="en-CA" dirty="0"/>
              <a:t>So the white page of a book will always appear white to us under varying amounts of daylight.</a:t>
            </a:r>
            <a:endParaRPr lang="en-CA" sz="16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77" y="650631"/>
            <a:ext cx="5246077" cy="3039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8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2.  Most people have trouble focussing clearly at some time in their lives.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As </a:t>
            </a:r>
            <a:r>
              <a:rPr lang="en-CA" dirty="0"/>
              <a:t>we grow, especially in the teen years, the shape of </a:t>
            </a:r>
            <a:r>
              <a:rPr lang="en-CA" dirty="0" smtClean="0"/>
              <a:t>the </a:t>
            </a:r>
            <a:r>
              <a:rPr lang="en-CA" dirty="0"/>
              <a:t>eye changes.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The </a:t>
            </a:r>
            <a:r>
              <a:rPr lang="en-CA" dirty="0"/>
              <a:t>change of shape can affect the ability to focus and may require the temporary use of eyeglasses. </a:t>
            </a:r>
            <a:endParaRPr lang="en-CA" sz="1800" dirty="0"/>
          </a:p>
          <a:p>
            <a:pPr marL="457200" lvl="1" indent="0">
              <a:buNone/>
            </a:pPr>
            <a:r>
              <a:rPr lang="en-CA" dirty="0" smtClean="0"/>
              <a:t>b.  As </a:t>
            </a:r>
            <a:r>
              <a:rPr lang="en-CA" dirty="0"/>
              <a:t>adults age, the flexibility of the eyes’ lenses often decreases, making it harder to focus on nearby objects.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6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 Normal vision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995"/>
            <a:ext cx="10515600" cy="4849968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When </a:t>
            </a:r>
            <a:r>
              <a:rPr lang="en-CA" dirty="0"/>
              <a:t>light rays from a distant object enter the eye, the rays are nearly parallel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The </a:t>
            </a:r>
            <a:r>
              <a:rPr lang="en-CA" dirty="0"/>
              <a:t>lens, which is convex, causes the rays to converge at the retina, producing a sharp image.</a:t>
            </a:r>
            <a:endParaRPr lang="en-CA" sz="1800" dirty="0"/>
          </a:p>
          <a:p>
            <a:pPr marL="457200" lvl="1" indent="0">
              <a:buNone/>
            </a:pPr>
            <a:r>
              <a:rPr lang="en-CA" dirty="0" smtClean="0"/>
              <a:t>b.  Light </a:t>
            </a:r>
            <a:r>
              <a:rPr lang="en-CA" dirty="0"/>
              <a:t>rays from a nearby object are diverging when they enter the eye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The </a:t>
            </a:r>
            <a:r>
              <a:rPr lang="en-CA" dirty="0"/>
              <a:t>muscles in the eye cause the lens to change shape, making the lens thicker. 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The </a:t>
            </a:r>
            <a:r>
              <a:rPr lang="en-CA" dirty="0"/>
              <a:t>lens has a greater ability to converge the light rays to form a clear image.</a:t>
            </a:r>
            <a:endParaRPr lang="en-CA" sz="1800" dirty="0"/>
          </a:p>
          <a:p>
            <a:endParaRPr lang="en-CA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92" y="3902927"/>
            <a:ext cx="2588238" cy="240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08" y="3902927"/>
            <a:ext cx="2454038" cy="2437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8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 Correcting vision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180"/>
            <a:ext cx="5738446" cy="4983783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a.  People </a:t>
            </a:r>
            <a:r>
              <a:rPr lang="en-CA" dirty="0"/>
              <a:t>who can see nearby objects clearly but cannot bring distant objects into focus are near-sighted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This </a:t>
            </a:r>
            <a:r>
              <a:rPr lang="en-CA" dirty="0"/>
              <a:t>occurs because the lens converges the light rays to form an image in front of the retina. </a:t>
            </a:r>
            <a:endParaRPr lang="en-CA" sz="1800" dirty="0"/>
          </a:p>
          <a:p>
            <a:pPr lvl="3"/>
            <a:r>
              <a:rPr lang="en-CA" dirty="0"/>
              <a:t>By the time the light rays actually strike the retina they have begun to spread out again, causing the person to see a fuzzy image. </a:t>
            </a:r>
            <a:endParaRPr lang="en-CA" sz="1600" dirty="0"/>
          </a:p>
          <a:p>
            <a:pPr marL="914400" lvl="2" indent="0">
              <a:buNone/>
            </a:pPr>
            <a:r>
              <a:rPr lang="en-CA" dirty="0" smtClean="0"/>
              <a:t>ii. A </a:t>
            </a:r>
            <a:r>
              <a:rPr lang="en-CA" dirty="0"/>
              <a:t>concave lens is used to diverge the parallel rays slightly so that the image forms farther back, on the retina.</a:t>
            </a:r>
            <a:endParaRPr lang="en-CA" sz="18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35" y="365125"/>
            <a:ext cx="3660165" cy="269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42" y="3059722"/>
            <a:ext cx="3535058" cy="3117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4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538"/>
            <a:ext cx="5931877" cy="5649425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b.  People </a:t>
            </a:r>
            <a:r>
              <a:rPr lang="en-CA" dirty="0"/>
              <a:t>who can see distant objects clearly but cannot bring nearby objects into </a:t>
            </a:r>
            <a:r>
              <a:rPr lang="en-CA"/>
              <a:t>focus </a:t>
            </a:r>
            <a:r>
              <a:rPr lang="en-CA" smtClean="0"/>
              <a:t>have </a:t>
            </a:r>
            <a:r>
              <a:rPr lang="en-CA" dirty="0"/>
              <a:t>far-sighted vision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This </a:t>
            </a:r>
            <a:r>
              <a:rPr lang="en-CA" dirty="0"/>
              <a:t>occurs because the lens is unable to become thick enough to focus the light rays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A </a:t>
            </a:r>
            <a:r>
              <a:rPr lang="en-CA" dirty="0"/>
              <a:t>convex lens is needed for the light rays to come into focus exactly on the retina.</a:t>
            </a:r>
            <a:endParaRPr lang="en-CA" sz="18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77" y="527538"/>
            <a:ext cx="4343400" cy="295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3481754"/>
            <a:ext cx="4044461" cy="2883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2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4785"/>
            <a:ext cx="5351585" cy="5702178"/>
          </a:xfrm>
        </p:spPr>
        <p:txBody>
          <a:bodyPr/>
          <a:lstStyle/>
          <a:p>
            <a:pPr marL="457200" lvl="1" indent="0">
              <a:buNone/>
            </a:pPr>
            <a:r>
              <a:rPr lang="en-CA" dirty="0" smtClean="0"/>
              <a:t>c.  People </a:t>
            </a:r>
            <a:r>
              <a:rPr lang="en-CA" dirty="0"/>
              <a:t>who have a cornea with a distorted shape have a condition known as astigmatism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A </a:t>
            </a:r>
            <a:r>
              <a:rPr lang="en-CA" dirty="0"/>
              <a:t>normal cornea is shaped spherically, like a soccer ball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This </a:t>
            </a:r>
            <a:r>
              <a:rPr lang="en-CA" dirty="0"/>
              <a:t>condition causes an image to focus on more than one point on the retina, resulting in blurred vision 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iii. Astigmatism </a:t>
            </a:r>
            <a:r>
              <a:rPr lang="en-CA" dirty="0"/>
              <a:t>can be corrected using eyeglasses or contact lenses or with laser surgery to reshape the cornea.</a:t>
            </a:r>
            <a:endParaRPr lang="en-CA" sz="1800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54" y="474785"/>
            <a:ext cx="5033231" cy="3868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2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435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5.  Blindness can be any vision impairment that keeps people from doing important life activities through sight. 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CA" dirty="0" smtClean="0"/>
              <a:t>a.  In </a:t>
            </a:r>
            <a:r>
              <a:rPr lang="en-CA" dirty="0"/>
              <a:t>very rare cases, a blind person may not be able to detect any light whatsoever. </a:t>
            </a:r>
            <a:endParaRPr lang="en-CA" sz="2000" dirty="0"/>
          </a:p>
          <a:p>
            <a:pPr marL="457200" lvl="1" indent="0">
              <a:buNone/>
            </a:pPr>
            <a:r>
              <a:rPr lang="en-CA" dirty="0" smtClean="0"/>
              <a:t>b.  Most </a:t>
            </a:r>
            <a:r>
              <a:rPr lang="en-CA" dirty="0"/>
              <a:t>people who are legally blind can perceive some light or even have a limited amount of vision.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In </a:t>
            </a:r>
            <a:r>
              <a:rPr lang="en-CA" dirty="0"/>
              <a:t>some types of blindness a person can see only a tiny part of the middle of a whole scene. 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ii. Some </a:t>
            </a:r>
            <a:r>
              <a:rPr lang="en-CA" dirty="0"/>
              <a:t>who are blind can see on the edges of their vision, but not directly ahead. </a:t>
            </a:r>
            <a:endParaRPr lang="en-CA" sz="1800" dirty="0"/>
          </a:p>
          <a:p>
            <a:pPr marL="914400" lvl="2" indent="0">
              <a:buNone/>
            </a:pPr>
            <a:r>
              <a:rPr lang="en-CA" dirty="0" smtClean="0"/>
              <a:t>iii. Some </a:t>
            </a:r>
            <a:r>
              <a:rPr lang="en-CA" dirty="0"/>
              <a:t>can detect light and darkness, but no amount of visual aids can help them to see clearly.</a:t>
            </a:r>
            <a:endParaRPr lang="en-CA" sz="1800" dirty="0"/>
          </a:p>
          <a:p>
            <a:pPr marL="457200" lvl="1" indent="0">
              <a:buNone/>
            </a:pPr>
            <a:r>
              <a:rPr lang="en-CA" dirty="0" smtClean="0"/>
              <a:t>c.  In </a:t>
            </a:r>
            <a:r>
              <a:rPr lang="en-CA" dirty="0"/>
              <a:t>developing countries, blindness is most often a result of disease or malnutrition. </a:t>
            </a:r>
            <a:endParaRPr lang="en-CA" sz="2000" dirty="0"/>
          </a:p>
          <a:p>
            <a:pPr marL="914400" lvl="2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.  Of </a:t>
            </a:r>
            <a:r>
              <a:rPr lang="en-CA" dirty="0"/>
              <a:t>the approximately 40 million people who are blind in the world today, about 80 percent could have some or all of their sight restored through treatment. </a:t>
            </a:r>
            <a:endParaRPr lang="en-CA" sz="1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00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1012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Electromagnetic Radiation 9 – Human Vision </vt:lpstr>
      <vt:lpstr>1.  Black-and-White Vision and Colour Vision </vt:lpstr>
      <vt:lpstr>PowerPoint Presentation</vt:lpstr>
      <vt:lpstr>2.  Most people have trouble focussing clearly at some time in their lives. </vt:lpstr>
      <vt:lpstr>3.  Normal vision </vt:lpstr>
      <vt:lpstr>4.  Correcting vision </vt:lpstr>
      <vt:lpstr>PowerPoint Presentation</vt:lpstr>
      <vt:lpstr>PowerPoint Presentation</vt:lpstr>
      <vt:lpstr>5.  Blindness can be any vision impairment that keeps people from doing important life activities through sight.  </vt:lpstr>
      <vt:lpstr>6.  Other Types of Blindness </vt:lpstr>
      <vt:lpstr>PowerPoint Presentation</vt:lpstr>
    </vt:vector>
  </TitlesOfParts>
  <Company>North Vancouver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Radiation 9 – How We See</dc:title>
  <dc:creator>Daniel Chong</dc:creator>
  <cp:lastModifiedBy>Daniel Chong</cp:lastModifiedBy>
  <cp:revision>9</cp:revision>
  <dcterms:created xsi:type="dcterms:W3CDTF">2018-05-03T15:53:25Z</dcterms:created>
  <dcterms:modified xsi:type="dcterms:W3CDTF">2018-05-04T18:33:54Z</dcterms:modified>
</cp:coreProperties>
</file>