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1" r:id="rId6"/>
    <p:sldId id="266" r:id="rId7"/>
    <p:sldId id="272" r:id="rId8"/>
    <p:sldId id="273" r:id="rId9"/>
    <p:sldId id="274" r:id="rId10"/>
    <p:sldId id="275" r:id="rId11"/>
    <p:sldId id="276" r:id="rId12"/>
    <p:sldId id="277" r:id="rId13"/>
    <p:sldId id="259" r:id="rId14"/>
    <p:sldId id="278" r:id="rId15"/>
    <p:sldId id="279" r:id="rId16"/>
    <p:sldId id="280" r:id="rId17"/>
    <p:sldId id="260" r:id="rId18"/>
    <p:sldId id="261" r:id="rId19"/>
    <p:sldId id="262" r:id="rId20"/>
    <p:sldId id="263" r:id="rId21"/>
    <p:sldId id="26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0126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07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78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60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484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963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979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8557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099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843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371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B657-8728-4D7D-B1A5-C4F75FB4F351}" type="datetimeFigureOut">
              <a:rPr lang="en-CA" smtClean="0"/>
              <a:t>2018-05-02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52B37-8E97-42C5-BBFB-AA3EB37F2FA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434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Electromagnetic Radiation 8 - </a:t>
            </a:r>
            <a:r>
              <a:rPr lang="en-CA" b="1"/>
              <a:t>Human </a:t>
            </a:r>
            <a:r>
              <a:rPr lang="en-CA" b="1" smtClean="0"/>
              <a:t>Eye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06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600"/>
            <a:ext cx="99441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 Box 9"/>
          <p:cNvSpPr txBox="1"/>
          <p:nvPr/>
        </p:nvSpPr>
        <p:spPr>
          <a:xfrm>
            <a:off x="930047" y="2768034"/>
            <a:ext cx="1976438" cy="87323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3" name="Text Box 9"/>
          <p:cNvSpPr txBox="1"/>
          <p:nvPr/>
        </p:nvSpPr>
        <p:spPr>
          <a:xfrm>
            <a:off x="1387929" y="5912984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292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600"/>
            <a:ext cx="99441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Box 9"/>
          <p:cNvSpPr txBox="1"/>
          <p:nvPr/>
        </p:nvSpPr>
        <p:spPr>
          <a:xfrm>
            <a:off x="1387929" y="5912984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808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600"/>
            <a:ext cx="9944100" cy="66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64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4000" dirty="0" smtClean="0"/>
              <a:t>3.  Focussing </a:t>
            </a:r>
            <a:r>
              <a:rPr lang="en-CA" sz="4000" dirty="0" smtClean="0"/>
              <a:t>the light</a:t>
            </a: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5414"/>
            <a:ext cx="5542188" cy="5747657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CA" dirty="0" smtClean="0"/>
              <a:t>a.  Light </a:t>
            </a:r>
            <a:r>
              <a:rPr lang="en-CA" dirty="0"/>
              <a:t>rays pass through a focussing system involving the cornea, the lens, and spaces in the eye filled with a watery fluid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fluid between the lens and the cornea supports both the cornea and the lens,</a:t>
            </a:r>
            <a:endParaRPr lang="en-CA" sz="1800" dirty="0"/>
          </a:p>
          <a:p>
            <a:pPr lvl="3"/>
            <a:r>
              <a:rPr lang="en-CA" dirty="0"/>
              <a:t>The fluid is called aqueous humour</a:t>
            </a:r>
            <a:endParaRPr lang="en-CA" sz="1600" dirty="0"/>
          </a:p>
          <a:p>
            <a:pPr lvl="3"/>
            <a:r>
              <a:rPr lang="en-CA" dirty="0"/>
              <a:t>The fluid also provides nutrients to the cornea, which does not have any blood vessels. </a:t>
            </a:r>
            <a:endParaRPr lang="en-CA" sz="1600" dirty="0"/>
          </a:p>
          <a:p>
            <a:pPr marL="914400" lvl="2" indent="0">
              <a:buNone/>
            </a:pPr>
            <a:r>
              <a:rPr lang="en-CA" dirty="0" smtClean="0"/>
              <a:t>ii. The </a:t>
            </a:r>
            <a:r>
              <a:rPr lang="en-CA" dirty="0"/>
              <a:t>fluid behind the lens gives shape to the eye and supports the lens.</a:t>
            </a:r>
            <a:endParaRPr lang="en-CA" sz="1800" dirty="0"/>
          </a:p>
          <a:p>
            <a:pPr lvl="3"/>
            <a:r>
              <a:rPr lang="en-CA" dirty="0"/>
              <a:t>This material is thicker and called vitreous </a:t>
            </a:r>
            <a:r>
              <a:rPr lang="en-CA" dirty="0" smtClean="0"/>
              <a:t>humour</a:t>
            </a:r>
            <a:endParaRPr lang="en-CA" sz="1600" dirty="0" smtClean="0"/>
          </a:p>
          <a:p>
            <a:pPr marL="457200" lvl="1" indent="0">
              <a:buNone/>
            </a:pPr>
            <a:r>
              <a:rPr lang="en-CA" dirty="0" smtClean="0"/>
              <a:t>b.  Light </a:t>
            </a:r>
            <a:r>
              <a:rPr lang="en-CA" dirty="0" smtClean="0"/>
              <a:t>rays begin to be focussed as soon as they pass into the cornea. </a:t>
            </a:r>
            <a:endParaRPr lang="en-CA" sz="2000" dirty="0" smtClean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 </a:t>
            </a:r>
            <a:r>
              <a:rPr lang="en-CA" dirty="0" smtClean="0"/>
              <a:t>The cornea provides most of the focussing done by our eyes. </a:t>
            </a:r>
            <a:endParaRPr lang="en-CA" sz="1800" dirty="0" smtClean="0"/>
          </a:p>
          <a:p>
            <a:pPr marL="914400" lvl="2" indent="0">
              <a:buNone/>
            </a:pPr>
            <a:r>
              <a:rPr lang="en-CA" dirty="0" smtClean="0"/>
              <a:t>ii. The </a:t>
            </a:r>
            <a:r>
              <a:rPr lang="en-CA" dirty="0" smtClean="0"/>
              <a:t>lens does the remaining focussing. </a:t>
            </a:r>
            <a:endParaRPr lang="en-CA" sz="1800" dirty="0" smtClean="0"/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609114" y="3901170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7609113" y="5899377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388" y="865414"/>
            <a:ext cx="5811611" cy="4011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124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5414"/>
            <a:ext cx="5542188" cy="574765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c.  The </a:t>
            </a:r>
            <a:r>
              <a:rPr lang="en-CA" dirty="0" smtClean="0"/>
              <a:t>lens has the ability to fine-tune our focus by automatically changing its shape. </a:t>
            </a:r>
            <a:endParaRPr lang="en-CA" sz="2000" dirty="0" smtClean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When </a:t>
            </a:r>
            <a:r>
              <a:rPr lang="en-CA" dirty="0" smtClean="0"/>
              <a:t>certain muscles in the eye contract, there is less tension on the lens, allowing the lens to become thicker. </a:t>
            </a:r>
            <a:endParaRPr lang="en-CA" sz="1800" dirty="0" smtClean="0"/>
          </a:p>
          <a:p>
            <a:pPr lvl="3"/>
            <a:r>
              <a:rPr lang="en-CA" dirty="0" smtClean="0"/>
              <a:t>A thicker lens can focus on near objects. </a:t>
            </a:r>
            <a:endParaRPr lang="en-CA" sz="1600" dirty="0" smtClean="0"/>
          </a:p>
          <a:p>
            <a:pPr marL="914400" lvl="2" indent="0">
              <a:buNone/>
            </a:pPr>
            <a:r>
              <a:rPr lang="en-CA" dirty="0" smtClean="0"/>
              <a:t>ii. When </a:t>
            </a:r>
            <a:r>
              <a:rPr lang="en-CA" dirty="0" smtClean="0"/>
              <a:t>you look at distant objects, these same muscles relax, increasing tension on the lens and making it thinner. </a:t>
            </a:r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609114" y="3901170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7609113" y="5899377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388" y="167032"/>
            <a:ext cx="5811611" cy="401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439" y="4139296"/>
            <a:ext cx="5179560" cy="2707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460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5414"/>
            <a:ext cx="5542188" cy="574765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d.  All </a:t>
            </a:r>
            <a:r>
              <a:rPr lang="en-CA" dirty="0" smtClean="0"/>
              <a:t>the light rays that enter the eye from one spot on the base of an object come together again in one place at the top of the retina.</a:t>
            </a:r>
            <a:endParaRPr lang="en-CA" sz="2000" dirty="0" smtClean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All </a:t>
            </a:r>
            <a:r>
              <a:rPr lang="en-CA" dirty="0" smtClean="0"/>
              <a:t>the light rays that enter the eye from a spot at the top of an object come together at one place at the bottom of the retina.</a:t>
            </a:r>
            <a:endParaRPr lang="en-CA" sz="1800" dirty="0" smtClean="0"/>
          </a:p>
          <a:p>
            <a:pPr lvl="3"/>
            <a:r>
              <a:rPr lang="en-CA" dirty="0" smtClean="0"/>
              <a:t>The image formed by the lens is inverted.</a:t>
            </a:r>
            <a:endParaRPr lang="en-CA" sz="1600" dirty="0" smtClean="0"/>
          </a:p>
          <a:p>
            <a:pPr lvl="3"/>
            <a:r>
              <a:rPr lang="en-CA" dirty="0" smtClean="0"/>
              <a:t>Your brain interprets the image as being upright.</a:t>
            </a:r>
            <a:endParaRPr lang="en-CA" sz="1600" dirty="0" smtClean="0"/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609114" y="3901170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7609113" y="5899377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8" y="484073"/>
            <a:ext cx="4963888" cy="402261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7200900" y="1028700"/>
            <a:ext cx="2090057" cy="8164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82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45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3600" dirty="0"/>
              <a:t/>
            </a:r>
            <a:br>
              <a:rPr lang="en-CA" sz="3600" dirty="0"/>
            </a:br>
            <a:r>
              <a:rPr lang="en-CA" sz="3600" dirty="0" smtClean="0"/>
              <a:t>4.  The </a:t>
            </a:r>
            <a:r>
              <a:rPr lang="en-CA" sz="3600" dirty="0" smtClean="0"/>
              <a:t>Blind Spot</a:t>
            </a:r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600" dirty="0" smtClean="0"/>
              <a:t/>
            </a:r>
            <a:br>
              <a:rPr lang="en-CA" sz="3600" dirty="0" smtClean="0"/>
            </a:b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5542188" cy="535577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area where the optic nerve enters the retina does not have any light-sensing cells.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smtClean="0"/>
              <a:t>.  This </a:t>
            </a:r>
            <a:r>
              <a:rPr lang="en-CA" dirty="0"/>
              <a:t>area is known as the blind spot. </a:t>
            </a:r>
            <a:endParaRPr lang="en-CA" sz="1800" dirty="0"/>
          </a:p>
          <a:p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7609114" y="3901170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7609113" y="5899377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0388" y="167032"/>
            <a:ext cx="5811611" cy="4011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90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7586"/>
            <a:ext cx="10515600" cy="5899377"/>
          </a:xfrm>
        </p:spPr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469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6154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250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1.  Light </a:t>
            </a:r>
            <a:r>
              <a:rPr lang="en-CA" dirty="0" smtClean="0"/>
              <a:t>enters your eye through the pupil 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pupil is an opening that appears dark because light passes through it without reflecting back.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b.  The </a:t>
            </a:r>
            <a:r>
              <a:rPr lang="en-CA" dirty="0"/>
              <a:t>iris is the coloured circle of muscle surrounding the pupil.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iris is what we refer to when we speak about the colour of someone’s eye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The </a:t>
            </a:r>
            <a:r>
              <a:rPr lang="en-CA" dirty="0"/>
              <a:t>iris controls the amount of light entering the eye. </a:t>
            </a:r>
            <a:endParaRPr lang="en-CA" sz="1800" dirty="0"/>
          </a:p>
          <a:p>
            <a:pPr lvl="3"/>
            <a:r>
              <a:rPr lang="en-CA" dirty="0"/>
              <a:t>In dim light, the iris dilates, or expands, the pupil to allow more light to enter</a:t>
            </a:r>
            <a:endParaRPr lang="en-CA" sz="1600" dirty="0"/>
          </a:p>
          <a:p>
            <a:pPr lvl="3"/>
            <a:r>
              <a:rPr lang="en-CA" dirty="0"/>
              <a:t>In bright light, the iris contracts the pupil to reduce the amount of light entering the eye </a:t>
            </a:r>
            <a:endParaRPr lang="en-CA" sz="16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797" y="4505325"/>
            <a:ext cx="3228975" cy="2352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77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784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6901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6429"/>
            <a:ext cx="10515600" cy="5360534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c.  Covering </a:t>
            </a:r>
            <a:r>
              <a:rPr lang="en-CA" dirty="0"/>
              <a:t>the iris and pupil is a transparent tissue called the cornea.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cornea is made of cells that are transparent enough to let light pass through, yet tough enough to hold the eye together.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d.  Surrounding </a:t>
            </a:r>
            <a:r>
              <a:rPr lang="en-CA" dirty="0"/>
              <a:t>the cornea is an opaque tissue called the sclera.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We </a:t>
            </a:r>
            <a:r>
              <a:rPr lang="en-CA" dirty="0"/>
              <a:t>see the sclera as the white region surrounding the iris.</a:t>
            </a:r>
            <a:endParaRPr lang="en-CA" sz="1800" dirty="0"/>
          </a:p>
          <a:p>
            <a:endParaRPr lang="en-CA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636" y="2824843"/>
            <a:ext cx="5502728" cy="3869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190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 Behind </a:t>
            </a:r>
            <a:r>
              <a:rPr lang="en-CA" dirty="0" smtClean="0"/>
              <a:t>the pupil is a flexible convex lens. 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014"/>
            <a:ext cx="10515600" cy="5082949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light rays pass through the lens and are focussed on a screen at the back of the eye called the retina, where an image is formed.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b.  Special </a:t>
            </a:r>
            <a:r>
              <a:rPr lang="en-CA" dirty="0"/>
              <a:t>light-sensitive cells in the retina detect the image.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c.  Other </a:t>
            </a:r>
            <a:r>
              <a:rPr lang="en-CA" dirty="0"/>
              <a:t>cells in the retina convert the light rays into electrical signals that are sent to the brain through a thick nerve called the optic nerve.</a:t>
            </a:r>
            <a:endParaRPr lang="en-CA" sz="2000" dirty="0"/>
          </a:p>
          <a:p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7609114" y="5655129"/>
            <a:ext cx="424543" cy="277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3581399" y="4572000"/>
            <a:ext cx="424543" cy="368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1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600"/>
            <a:ext cx="99441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9"/>
          <p:cNvSpPr txBox="1"/>
          <p:nvPr/>
        </p:nvSpPr>
        <p:spPr>
          <a:xfrm>
            <a:off x="9355591" y="3833813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7" name="Text Box 9"/>
          <p:cNvSpPr txBox="1"/>
          <p:nvPr/>
        </p:nvSpPr>
        <p:spPr>
          <a:xfrm>
            <a:off x="8947376" y="1819956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9355591" y="297928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8947376" y="139745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8947376" y="492340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1" name="Text Box 9"/>
          <p:cNvSpPr txBox="1"/>
          <p:nvPr/>
        </p:nvSpPr>
        <p:spPr>
          <a:xfrm>
            <a:off x="930047" y="1819956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930047" y="2768034"/>
            <a:ext cx="1976438" cy="87323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3" name="Text Box 9"/>
          <p:cNvSpPr txBox="1"/>
          <p:nvPr/>
        </p:nvSpPr>
        <p:spPr>
          <a:xfrm>
            <a:off x="1387929" y="5912984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2768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600"/>
            <a:ext cx="99441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9"/>
          <p:cNvSpPr txBox="1"/>
          <p:nvPr/>
        </p:nvSpPr>
        <p:spPr>
          <a:xfrm>
            <a:off x="8947376" y="1819956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8" name="Text Box 9"/>
          <p:cNvSpPr txBox="1"/>
          <p:nvPr/>
        </p:nvSpPr>
        <p:spPr>
          <a:xfrm>
            <a:off x="9355591" y="297928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8947376" y="139745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8947376" y="492340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1" name="Text Box 9"/>
          <p:cNvSpPr txBox="1"/>
          <p:nvPr/>
        </p:nvSpPr>
        <p:spPr>
          <a:xfrm>
            <a:off x="930047" y="1819956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930047" y="2768034"/>
            <a:ext cx="1976438" cy="87323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3" name="Text Box 9"/>
          <p:cNvSpPr txBox="1"/>
          <p:nvPr/>
        </p:nvSpPr>
        <p:spPr>
          <a:xfrm>
            <a:off x="1387929" y="5912984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596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600"/>
            <a:ext cx="99441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9"/>
          <p:cNvSpPr txBox="1"/>
          <p:nvPr/>
        </p:nvSpPr>
        <p:spPr>
          <a:xfrm>
            <a:off x="8947376" y="1819956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9" name="Text Box 9"/>
          <p:cNvSpPr txBox="1"/>
          <p:nvPr/>
        </p:nvSpPr>
        <p:spPr>
          <a:xfrm>
            <a:off x="8947376" y="139745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8947376" y="492340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1" name="Text Box 9"/>
          <p:cNvSpPr txBox="1"/>
          <p:nvPr/>
        </p:nvSpPr>
        <p:spPr>
          <a:xfrm>
            <a:off x="930047" y="1819956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930047" y="2768034"/>
            <a:ext cx="1976438" cy="87323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3" name="Text Box 9"/>
          <p:cNvSpPr txBox="1"/>
          <p:nvPr/>
        </p:nvSpPr>
        <p:spPr>
          <a:xfrm>
            <a:off x="1387929" y="5912984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982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600"/>
            <a:ext cx="99441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9"/>
          <p:cNvSpPr txBox="1"/>
          <p:nvPr/>
        </p:nvSpPr>
        <p:spPr>
          <a:xfrm>
            <a:off x="8947376" y="139745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8947376" y="4923405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1" name="Text Box 9"/>
          <p:cNvSpPr txBox="1"/>
          <p:nvPr/>
        </p:nvSpPr>
        <p:spPr>
          <a:xfrm>
            <a:off x="930047" y="1819956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930047" y="2768034"/>
            <a:ext cx="1976438" cy="87323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3" name="Text Box 9"/>
          <p:cNvSpPr txBox="1"/>
          <p:nvPr/>
        </p:nvSpPr>
        <p:spPr>
          <a:xfrm>
            <a:off x="1387929" y="5912984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531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929" y="228600"/>
            <a:ext cx="9944100" cy="66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9"/>
          <p:cNvSpPr txBox="1"/>
          <p:nvPr/>
        </p:nvSpPr>
        <p:spPr>
          <a:xfrm>
            <a:off x="930047" y="1819956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2" name="Text Box 9"/>
          <p:cNvSpPr txBox="1"/>
          <p:nvPr/>
        </p:nvSpPr>
        <p:spPr>
          <a:xfrm>
            <a:off x="930047" y="2768034"/>
            <a:ext cx="1976438" cy="87323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  <p:sp>
        <p:nvSpPr>
          <p:cNvPr id="13" name="Text Box 9"/>
          <p:cNvSpPr txBox="1"/>
          <p:nvPr/>
        </p:nvSpPr>
        <p:spPr>
          <a:xfrm>
            <a:off x="1387929" y="5912984"/>
            <a:ext cx="1976438" cy="422501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CA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6204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622</Words>
  <Application>Microsoft Office PowerPoint</Application>
  <PresentationFormat>Widescreen</PresentationFormat>
  <Paragraphs>71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Electromagnetic Radiation 8 - Human Eye</vt:lpstr>
      <vt:lpstr>1.  Light enters your eye through the pupil  </vt:lpstr>
      <vt:lpstr>PowerPoint Presentation</vt:lpstr>
      <vt:lpstr>2.  Behind the pupil is a flexible convex lens.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 Focussing the light  </vt:lpstr>
      <vt:lpstr>  </vt:lpstr>
      <vt:lpstr>  </vt:lpstr>
      <vt:lpstr>  4.  The Blind Spot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Radiation 8 - Human Vision</dc:title>
  <dc:creator>Daniel Chong</dc:creator>
  <cp:lastModifiedBy>Daniel Chong</cp:lastModifiedBy>
  <cp:revision>7</cp:revision>
  <dcterms:created xsi:type="dcterms:W3CDTF">2018-04-23T17:56:03Z</dcterms:created>
  <dcterms:modified xsi:type="dcterms:W3CDTF">2018-05-02T16:37:58Z</dcterms:modified>
</cp:coreProperties>
</file>