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59" d="100"/>
          <a:sy n="59" d="100"/>
        </p:scale>
        <p:origin x="75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9727D242-178E-4DC2-85B1-37C53E9980FD}" type="datetimeFigureOut">
              <a:rPr lang="en-CA" smtClean="0"/>
              <a:t>2018-04-17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FDAB783-7FAA-4791-936F-519DE32C282E}" type="slidenum">
              <a:rPr lang="en-CA" smtClean="0"/>
              <a:t>‹#›</a:t>
            </a:fld>
            <a:endParaRPr lang="en-CA"/>
          </a:p>
        </p:txBody>
      </p:sp>
    </p:spTree>
    <p:extLst>
      <p:ext uri="{BB962C8B-B14F-4D97-AF65-F5344CB8AC3E}">
        <p14:creationId xmlns:p14="http://schemas.microsoft.com/office/powerpoint/2010/main" val="746287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727D242-178E-4DC2-85B1-37C53E9980FD}" type="datetimeFigureOut">
              <a:rPr lang="en-CA" smtClean="0"/>
              <a:t>2018-04-17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FDAB783-7FAA-4791-936F-519DE32C282E}" type="slidenum">
              <a:rPr lang="en-CA" smtClean="0"/>
              <a:t>‹#›</a:t>
            </a:fld>
            <a:endParaRPr lang="en-CA"/>
          </a:p>
        </p:txBody>
      </p:sp>
    </p:spTree>
    <p:extLst>
      <p:ext uri="{BB962C8B-B14F-4D97-AF65-F5344CB8AC3E}">
        <p14:creationId xmlns:p14="http://schemas.microsoft.com/office/powerpoint/2010/main" val="449288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727D242-178E-4DC2-85B1-37C53E9980FD}" type="datetimeFigureOut">
              <a:rPr lang="en-CA" smtClean="0"/>
              <a:t>2018-04-17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FDAB783-7FAA-4791-936F-519DE32C282E}" type="slidenum">
              <a:rPr lang="en-CA" smtClean="0"/>
              <a:t>‹#›</a:t>
            </a:fld>
            <a:endParaRPr lang="en-CA"/>
          </a:p>
        </p:txBody>
      </p:sp>
    </p:spTree>
    <p:extLst>
      <p:ext uri="{BB962C8B-B14F-4D97-AF65-F5344CB8AC3E}">
        <p14:creationId xmlns:p14="http://schemas.microsoft.com/office/powerpoint/2010/main" val="4235175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727D242-178E-4DC2-85B1-37C53E9980FD}" type="datetimeFigureOut">
              <a:rPr lang="en-CA" smtClean="0"/>
              <a:t>2018-04-17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FDAB783-7FAA-4791-936F-519DE32C282E}" type="slidenum">
              <a:rPr lang="en-CA" smtClean="0"/>
              <a:t>‹#›</a:t>
            </a:fld>
            <a:endParaRPr lang="en-CA"/>
          </a:p>
        </p:txBody>
      </p:sp>
    </p:spTree>
    <p:extLst>
      <p:ext uri="{BB962C8B-B14F-4D97-AF65-F5344CB8AC3E}">
        <p14:creationId xmlns:p14="http://schemas.microsoft.com/office/powerpoint/2010/main" val="732114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27D242-178E-4DC2-85B1-37C53E9980FD}" type="datetimeFigureOut">
              <a:rPr lang="en-CA" smtClean="0"/>
              <a:t>2018-04-17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FDAB783-7FAA-4791-936F-519DE32C282E}" type="slidenum">
              <a:rPr lang="en-CA" smtClean="0"/>
              <a:t>‹#›</a:t>
            </a:fld>
            <a:endParaRPr lang="en-CA"/>
          </a:p>
        </p:txBody>
      </p:sp>
    </p:spTree>
    <p:extLst>
      <p:ext uri="{BB962C8B-B14F-4D97-AF65-F5344CB8AC3E}">
        <p14:creationId xmlns:p14="http://schemas.microsoft.com/office/powerpoint/2010/main" val="4287012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9727D242-178E-4DC2-85B1-37C53E9980FD}" type="datetimeFigureOut">
              <a:rPr lang="en-CA" smtClean="0"/>
              <a:t>2018-04-17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FDAB783-7FAA-4791-936F-519DE32C282E}" type="slidenum">
              <a:rPr lang="en-CA" smtClean="0"/>
              <a:t>‹#›</a:t>
            </a:fld>
            <a:endParaRPr lang="en-CA"/>
          </a:p>
        </p:txBody>
      </p:sp>
    </p:spTree>
    <p:extLst>
      <p:ext uri="{BB962C8B-B14F-4D97-AF65-F5344CB8AC3E}">
        <p14:creationId xmlns:p14="http://schemas.microsoft.com/office/powerpoint/2010/main" val="2474493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9727D242-178E-4DC2-85B1-37C53E9980FD}" type="datetimeFigureOut">
              <a:rPr lang="en-CA" smtClean="0"/>
              <a:t>2018-04-17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FDAB783-7FAA-4791-936F-519DE32C282E}" type="slidenum">
              <a:rPr lang="en-CA" smtClean="0"/>
              <a:t>‹#›</a:t>
            </a:fld>
            <a:endParaRPr lang="en-CA"/>
          </a:p>
        </p:txBody>
      </p:sp>
    </p:spTree>
    <p:extLst>
      <p:ext uri="{BB962C8B-B14F-4D97-AF65-F5344CB8AC3E}">
        <p14:creationId xmlns:p14="http://schemas.microsoft.com/office/powerpoint/2010/main" val="857165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9727D242-178E-4DC2-85B1-37C53E9980FD}" type="datetimeFigureOut">
              <a:rPr lang="en-CA" smtClean="0"/>
              <a:t>2018-04-17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FDAB783-7FAA-4791-936F-519DE32C282E}" type="slidenum">
              <a:rPr lang="en-CA" smtClean="0"/>
              <a:t>‹#›</a:t>
            </a:fld>
            <a:endParaRPr lang="en-CA"/>
          </a:p>
        </p:txBody>
      </p:sp>
    </p:spTree>
    <p:extLst>
      <p:ext uri="{BB962C8B-B14F-4D97-AF65-F5344CB8AC3E}">
        <p14:creationId xmlns:p14="http://schemas.microsoft.com/office/powerpoint/2010/main" val="2105115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27D242-178E-4DC2-85B1-37C53E9980FD}" type="datetimeFigureOut">
              <a:rPr lang="en-CA" smtClean="0"/>
              <a:t>2018-04-17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FDAB783-7FAA-4791-936F-519DE32C282E}" type="slidenum">
              <a:rPr lang="en-CA" smtClean="0"/>
              <a:t>‹#›</a:t>
            </a:fld>
            <a:endParaRPr lang="en-CA"/>
          </a:p>
        </p:txBody>
      </p:sp>
    </p:spTree>
    <p:extLst>
      <p:ext uri="{BB962C8B-B14F-4D97-AF65-F5344CB8AC3E}">
        <p14:creationId xmlns:p14="http://schemas.microsoft.com/office/powerpoint/2010/main" val="2617159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727D242-178E-4DC2-85B1-37C53E9980FD}" type="datetimeFigureOut">
              <a:rPr lang="en-CA" smtClean="0"/>
              <a:t>2018-04-17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FDAB783-7FAA-4791-936F-519DE32C282E}" type="slidenum">
              <a:rPr lang="en-CA" smtClean="0"/>
              <a:t>‹#›</a:t>
            </a:fld>
            <a:endParaRPr lang="en-CA"/>
          </a:p>
        </p:txBody>
      </p:sp>
    </p:spTree>
    <p:extLst>
      <p:ext uri="{BB962C8B-B14F-4D97-AF65-F5344CB8AC3E}">
        <p14:creationId xmlns:p14="http://schemas.microsoft.com/office/powerpoint/2010/main" val="2094954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727D242-178E-4DC2-85B1-37C53E9980FD}" type="datetimeFigureOut">
              <a:rPr lang="en-CA" smtClean="0"/>
              <a:t>2018-04-17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FDAB783-7FAA-4791-936F-519DE32C282E}" type="slidenum">
              <a:rPr lang="en-CA" smtClean="0"/>
              <a:t>‹#›</a:t>
            </a:fld>
            <a:endParaRPr lang="en-CA"/>
          </a:p>
        </p:txBody>
      </p:sp>
    </p:spTree>
    <p:extLst>
      <p:ext uri="{BB962C8B-B14F-4D97-AF65-F5344CB8AC3E}">
        <p14:creationId xmlns:p14="http://schemas.microsoft.com/office/powerpoint/2010/main" val="1166076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27D242-178E-4DC2-85B1-37C53E9980FD}" type="datetimeFigureOut">
              <a:rPr lang="en-CA" smtClean="0"/>
              <a:t>2018-04-17</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DAB783-7FAA-4791-936F-519DE32C282E}" type="slidenum">
              <a:rPr lang="en-CA" smtClean="0"/>
              <a:t>‹#›</a:t>
            </a:fld>
            <a:endParaRPr lang="en-CA"/>
          </a:p>
        </p:txBody>
      </p:sp>
    </p:spTree>
    <p:extLst>
      <p:ext uri="{BB962C8B-B14F-4D97-AF65-F5344CB8AC3E}">
        <p14:creationId xmlns:p14="http://schemas.microsoft.com/office/powerpoint/2010/main" val="13322754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b="1" dirty="0"/>
              <a:t>Electromagnetic Radiation 7 - Using Lenses to Form Images</a:t>
            </a:r>
            <a:endParaRPr lang="en-CA" dirty="0"/>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3546001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pPr marL="0" indent="0">
              <a:buNone/>
            </a:pPr>
            <a:r>
              <a:rPr lang="en-CA" dirty="0" smtClean="0"/>
              <a:t>f.  If </a:t>
            </a:r>
            <a:r>
              <a:rPr lang="en-CA" dirty="0"/>
              <a:t>the object is very close, less than one focal length away, the image appears to be located on the other side of the lens and is both upright and larger than the object.</a:t>
            </a:r>
          </a:p>
          <a:p>
            <a:endParaRPr lang="en-CA"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3105081" y="3233851"/>
            <a:ext cx="5981837" cy="3362892"/>
          </a:xfrm>
          <a:prstGeom prst="rect">
            <a:avLst/>
          </a:prstGeom>
          <a:noFill/>
          <a:ln>
            <a:noFill/>
          </a:ln>
        </p:spPr>
      </p:pic>
    </p:spTree>
    <p:extLst>
      <p:ext uri="{BB962C8B-B14F-4D97-AF65-F5344CB8AC3E}">
        <p14:creationId xmlns:p14="http://schemas.microsoft.com/office/powerpoint/2010/main" val="3813088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1.  Light rays refract through a piece of glass in a predictable way. </a:t>
            </a:r>
            <a:r>
              <a:rPr lang="en-CA" sz="4000" dirty="0" smtClean="0"/>
              <a:t/>
            </a:r>
            <a:br>
              <a:rPr lang="en-CA" sz="4000" dirty="0" smtClean="0"/>
            </a:br>
            <a:endParaRPr lang="en-CA" dirty="0"/>
          </a:p>
        </p:txBody>
      </p:sp>
      <p:sp>
        <p:nvSpPr>
          <p:cNvPr id="3" name="Content Placeholder 2"/>
          <p:cNvSpPr>
            <a:spLocks noGrp="1"/>
          </p:cNvSpPr>
          <p:nvPr>
            <p:ph idx="1"/>
          </p:nvPr>
        </p:nvSpPr>
        <p:spPr/>
        <p:txBody>
          <a:bodyPr/>
          <a:lstStyle/>
          <a:p>
            <a:pPr marL="457200" lvl="1" indent="0">
              <a:buNone/>
            </a:pPr>
            <a:r>
              <a:rPr lang="en-CA" dirty="0" smtClean="0"/>
              <a:t>a.  When </a:t>
            </a:r>
            <a:r>
              <a:rPr lang="en-CA" dirty="0"/>
              <a:t>a light ray passes from air into a denser material, such as glass, it bends toward the normal. </a:t>
            </a:r>
            <a:endParaRPr lang="en-CA" sz="2000" dirty="0"/>
          </a:p>
          <a:p>
            <a:pPr marL="457200" lvl="1" indent="0">
              <a:buNone/>
            </a:pPr>
            <a:r>
              <a:rPr lang="en-CA" dirty="0" smtClean="0"/>
              <a:t>b.  When </a:t>
            </a:r>
            <a:r>
              <a:rPr lang="en-CA" dirty="0"/>
              <a:t>the light ray passes out of the glass, back into the air, it bends away from the normal. </a:t>
            </a:r>
            <a:endParaRPr lang="en-CA" sz="2000" dirty="0"/>
          </a:p>
          <a:p>
            <a:endParaRPr lang="en-CA"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2833" y="3391747"/>
            <a:ext cx="4622807" cy="2672255"/>
          </a:xfrm>
          <a:prstGeom prst="rect">
            <a:avLst/>
          </a:prstGeom>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6130273" y="3391747"/>
            <a:ext cx="3889570" cy="2672255"/>
          </a:xfrm>
          <a:prstGeom prst="rect">
            <a:avLst/>
          </a:prstGeom>
          <a:noFill/>
          <a:ln>
            <a:noFill/>
          </a:ln>
        </p:spPr>
      </p:pic>
    </p:spTree>
    <p:extLst>
      <p:ext uri="{BB962C8B-B14F-4D97-AF65-F5344CB8AC3E}">
        <p14:creationId xmlns:p14="http://schemas.microsoft.com/office/powerpoint/2010/main" val="418183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2.  It is possible to design a way to bend light in a certain way</a:t>
            </a:r>
            <a:r>
              <a:rPr lang="en-CA" sz="4000" dirty="0" smtClean="0"/>
              <a:t/>
            </a:r>
            <a:br>
              <a:rPr lang="en-CA" sz="4000" dirty="0" smtClean="0"/>
            </a:br>
            <a:endParaRPr lang="en-CA" dirty="0"/>
          </a:p>
        </p:txBody>
      </p:sp>
      <p:sp>
        <p:nvSpPr>
          <p:cNvPr id="3" name="Content Placeholder 2"/>
          <p:cNvSpPr>
            <a:spLocks noGrp="1"/>
          </p:cNvSpPr>
          <p:nvPr>
            <p:ph idx="1"/>
          </p:nvPr>
        </p:nvSpPr>
        <p:spPr/>
        <p:txBody>
          <a:bodyPr/>
          <a:lstStyle/>
          <a:p>
            <a:pPr marL="457200" lvl="1" indent="0">
              <a:buNone/>
            </a:pPr>
            <a:r>
              <a:rPr lang="en-CA" dirty="0" smtClean="0"/>
              <a:t>a.  A </a:t>
            </a:r>
            <a:r>
              <a:rPr lang="en-CA" dirty="0"/>
              <a:t>lens is a curved piece of transparent material, (usually glass or plastic), that refracts light in such a way to converge or diverge parallel light rays. </a:t>
            </a:r>
            <a:endParaRPr lang="en-CA" sz="2000" dirty="0"/>
          </a:p>
          <a:p>
            <a:pPr marL="457200" lvl="1" indent="0">
              <a:buNone/>
            </a:pPr>
            <a:r>
              <a:rPr lang="en-CA" dirty="0" smtClean="0"/>
              <a:t>b.  The </a:t>
            </a:r>
            <a:r>
              <a:rPr lang="en-CA" dirty="0"/>
              <a:t>image that a lens forms depends on the shape of the lens. </a:t>
            </a:r>
            <a:endParaRPr lang="en-CA" sz="2000" dirty="0"/>
          </a:p>
          <a:p>
            <a:pPr marL="457200" lvl="1" indent="0">
              <a:buNone/>
            </a:pPr>
            <a:r>
              <a:rPr lang="en-CA" dirty="0" smtClean="0"/>
              <a:t>c.  A </a:t>
            </a:r>
            <a:r>
              <a:rPr lang="en-CA" dirty="0"/>
              <a:t>lens can be convex or concave.</a:t>
            </a:r>
            <a:endParaRPr lang="en-CA" sz="2000" dirty="0"/>
          </a:p>
          <a:p>
            <a:endParaRPr lang="en-CA" dirty="0"/>
          </a:p>
        </p:txBody>
      </p:sp>
    </p:spTree>
    <p:extLst>
      <p:ext uri="{BB962C8B-B14F-4D97-AF65-F5344CB8AC3E}">
        <p14:creationId xmlns:p14="http://schemas.microsoft.com/office/powerpoint/2010/main" val="2241586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3.  Concave lenses are lenses that are thinner in the middle than at the edge. </a:t>
            </a:r>
            <a:r>
              <a:rPr lang="en-CA" sz="4000" dirty="0" smtClean="0"/>
              <a:t/>
            </a:r>
            <a:br>
              <a:rPr lang="en-CA" sz="4000" dirty="0" smtClean="0"/>
            </a:br>
            <a:endParaRPr lang="en-CA" dirty="0"/>
          </a:p>
        </p:txBody>
      </p:sp>
      <p:sp>
        <p:nvSpPr>
          <p:cNvPr id="3" name="Content Placeholder 2"/>
          <p:cNvSpPr>
            <a:spLocks noGrp="1"/>
          </p:cNvSpPr>
          <p:nvPr>
            <p:ph idx="1"/>
          </p:nvPr>
        </p:nvSpPr>
        <p:spPr/>
        <p:txBody>
          <a:bodyPr/>
          <a:lstStyle/>
          <a:p>
            <a:pPr marL="457200" lvl="1" indent="0">
              <a:buNone/>
            </a:pPr>
            <a:r>
              <a:rPr lang="en-CA" dirty="0" smtClean="0"/>
              <a:t>a.  Light </a:t>
            </a:r>
            <a:r>
              <a:rPr lang="en-CA" dirty="0"/>
              <a:t>rays that pass through a concave lens diverge. </a:t>
            </a:r>
            <a:endParaRPr lang="en-CA" sz="2000" dirty="0"/>
          </a:p>
          <a:p>
            <a:pPr marL="914400" lvl="2" indent="0">
              <a:buNone/>
            </a:pPr>
            <a:r>
              <a:rPr lang="en-CA" dirty="0" err="1" smtClean="0"/>
              <a:t>i</a:t>
            </a:r>
            <a:r>
              <a:rPr lang="en-CA" dirty="0" smtClean="0"/>
              <a:t>.  The </a:t>
            </a:r>
            <a:r>
              <a:rPr lang="en-CA" dirty="0"/>
              <a:t>rays are refracted outward, and never meet at a focal point.</a:t>
            </a:r>
            <a:endParaRPr lang="en-CA" sz="1800" dirty="0"/>
          </a:p>
          <a:p>
            <a:endParaRPr lang="en-CA"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3132976" y="2677205"/>
            <a:ext cx="5926048" cy="3634695"/>
          </a:xfrm>
          <a:prstGeom prst="rect">
            <a:avLst/>
          </a:prstGeom>
          <a:noFill/>
          <a:ln>
            <a:noFill/>
          </a:ln>
        </p:spPr>
      </p:pic>
    </p:spTree>
    <p:extLst>
      <p:ext uri="{BB962C8B-B14F-4D97-AF65-F5344CB8AC3E}">
        <p14:creationId xmlns:p14="http://schemas.microsoft.com/office/powerpoint/2010/main" val="3045327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38843"/>
            <a:ext cx="10515600" cy="5638120"/>
          </a:xfrm>
        </p:spPr>
        <p:txBody>
          <a:bodyPr/>
          <a:lstStyle/>
          <a:p>
            <a:pPr marL="457200" lvl="1" indent="0">
              <a:buNone/>
            </a:pPr>
            <a:r>
              <a:rPr lang="en-CA" dirty="0" smtClean="0"/>
              <a:t>b.  The </a:t>
            </a:r>
            <a:r>
              <a:rPr lang="en-CA" dirty="0"/>
              <a:t>image formed is always upright and smaller than the actual object </a:t>
            </a:r>
            <a:endParaRPr lang="en-CA" dirty="0" smtClean="0"/>
          </a:p>
          <a:p>
            <a:pPr lvl="1"/>
            <a:endParaRPr lang="en-CA" sz="2000" dirty="0"/>
          </a:p>
          <a:p>
            <a:pPr lvl="1"/>
            <a:endParaRPr lang="en-CA" sz="2000" dirty="0" smtClean="0"/>
          </a:p>
          <a:p>
            <a:pPr lvl="1"/>
            <a:endParaRPr lang="en-CA" sz="2000" dirty="0"/>
          </a:p>
          <a:p>
            <a:pPr lvl="1"/>
            <a:endParaRPr lang="en-CA" sz="2000" dirty="0" smtClean="0"/>
          </a:p>
          <a:p>
            <a:pPr lvl="1"/>
            <a:endParaRPr lang="en-CA" sz="2000" dirty="0"/>
          </a:p>
          <a:p>
            <a:pPr lvl="1"/>
            <a:endParaRPr lang="en-CA" sz="2000" dirty="0" smtClean="0"/>
          </a:p>
          <a:p>
            <a:pPr lvl="1"/>
            <a:endParaRPr lang="en-CA" sz="2000" dirty="0"/>
          </a:p>
          <a:p>
            <a:pPr lvl="1"/>
            <a:endParaRPr lang="en-CA" sz="2000" dirty="0" smtClean="0"/>
          </a:p>
          <a:p>
            <a:pPr lvl="1"/>
            <a:endParaRPr lang="en-CA" sz="2000" dirty="0"/>
          </a:p>
          <a:p>
            <a:pPr lvl="1"/>
            <a:endParaRPr lang="en-CA" sz="2000" dirty="0" smtClean="0"/>
          </a:p>
          <a:p>
            <a:pPr lvl="1"/>
            <a:endParaRPr lang="en-CA" sz="2000" dirty="0"/>
          </a:p>
          <a:p>
            <a:pPr marL="457200" lvl="1" indent="0">
              <a:buNone/>
            </a:pPr>
            <a:r>
              <a:rPr lang="en-CA" dirty="0" smtClean="0"/>
              <a:t>c.  Concave </a:t>
            </a:r>
            <a:r>
              <a:rPr lang="en-CA" dirty="0"/>
              <a:t>lenses are used in some types of eyeglasses and some telescopes, and are often used in combination with other lenses.</a:t>
            </a:r>
            <a:endParaRPr lang="en-CA" sz="2000" dirty="0"/>
          </a:p>
          <a:p>
            <a:endParaRPr lang="en-CA"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935968" y="947964"/>
            <a:ext cx="6320064" cy="3379107"/>
          </a:xfrm>
          <a:prstGeom prst="rect">
            <a:avLst/>
          </a:prstGeom>
          <a:noFill/>
          <a:ln>
            <a:noFill/>
          </a:ln>
        </p:spPr>
      </p:pic>
    </p:spTree>
    <p:extLst>
      <p:ext uri="{BB962C8B-B14F-4D97-AF65-F5344CB8AC3E}">
        <p14:creationId xmlns:p14="http://schemas.microsoft.com/office/powerpoint/2010/main" val="1759641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4.  Convex lenses are lenses that are thicker in the middle than at the edge. </a:t>
            </a:r>
            <a:r>
              <a:rPr lang="en-CA" sz="4000" dirty="0" smtClean="0"/>
              <a:t/>
            </a:r>
            <a:br>
              <a:rPr lang="en-CA" sz="4000" dirty="0" smtClean="0"/>
            </a:br>
            <a:endParaRPr lang="en-CA" dirty="0"/>
          </a:p>
        </p:txBody>
      </p:sp>
      <p:sp>
        <p:nvSpPr>
          <p:cNvPr id="3" name="Content Placeholder 2"/>
          <p:cNvSpPr>
            <a:spLocks noGrp="1"/>
          </p:cNvSpPr>
          <p:nvPr>
            <p:ph idx="1"/>
          </p:nvPr>
        </p:nvSpPr>
        <p:spPr/>
        <p:txBody>
          <a:bodyPr/>
          <a:lstStyle/>
          <a:p>
            <a:pPr marL="457200" lvl="1" indent="0">
              <a:buNone/>
            </a:pPr>
            <a:r>
              <a:rPr lang="en-CA" dirty="0" smtClean="0"/>
              <a:t>a.  Light </a:t>
            </a:r>
            <a:r>
              <a:rPr lang="en-CA" dirty="0"/>
              <a:t>rays that pass through a convex lens come together, or converge. </a:t>
            </a:r>
            <a:endParaRPr lang="en-CA" sz="2000" dirty="0"/>
          </a:p>
          <a:p>
            <a:pPr marL="914400" lvl="2" indent="0">
              <a:buNone/>
            </a:pPr>
            <a:r>
              <a:rPr lang="en-CA" dirty="0" err="1" smtClean="0"/>
              <a:t>i</a:t>
            </a:r>
            <a:r>
              <a:rPr lang="en-CA" dirty="0" smtClean="0"/>
              <a:t>.  When </a:t>
            </a:r>
            <a:r>
              <a:rPr lang="en-CA" dirty="0"/>
              <a:t>parallel rays strike a convex lens from one side, they will all come together at the focal point of the lens.</a:t>
            </a:r>
            <a:endParaRPr lang="en-CA" sz="1800" dirty="0"/>
          </a:p>
          <a:p>
            <a:endParaRPr lang="en-CA"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3689576" y="2854211"/>
            <a:ext cx="4833938" cy="3856831"/>
          </a:xfrm>
          <a:prstGeom prst="rect">
            <a:avLst/>
          </a:prstGeom>
          <a:noFill/>
          <a:ln>
            <a:noFill/>
          </a:ln>
        </p:spPr>
      </p:pic>
    </p:spTree>
    <p:extLst>
      <p:ext uri="{BB962C8B-B14F-4D97-AF65-F5344CB8AC3E}">
        <p14:creationId xmlns:p14="http://schemas.microsoft.com/office/powerpoint/2010/main" val="3291801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5557"/>
            <a:ext cx="10515600" cy="5801406"/>
          </a:xfrm>
        </p:spPr>
        <p:txBody>
          <a:bodyPr/>
          <a:lstStyle/>
          <a:p>
            <a:pPr marL="457200" lvl="1" indent="0">
              <a:buNone/>
            </a:pPr>
            <a:r>
              <a:rPr lang="en-CA" dirty="0" smtClean="0"/>
              <a:t>b.  Light </a:t>
            </a:r>
            <a:r>
              <a:rPr lang="en-CA" dirty="0"/>
              <a:t>passing through the thicker, more curved areas of the lens will bend more than light passing through the flatter areas. </a:t>
            </a:r>
            <a:endParaRPr lang="en-CA" sz="2000" dirty="0"/>
          </a:p>
          <a:p>
            <a:pPr marL="914400" lvl="2" indent="0">
              <a:buNone/>
            </a:pPr>
            <a:r>
              <a:rPr lang="en-CA" dirty="0" err="1" smtClean="0"/>
              <a:t>i</a:t>
            </a:r>
            <a:r>
              <a:rPr lang="en-CA" dirty="0" smtClean="0"/>
              <a:t>.  A </a:t>
            </a:r>
            <a:r>
              <a:rPr lang="en-CA" dirty="0"/>
              <a:t>light ray that passes straight through the centre of the lens is not refracted.</a:t>
            </a:r>
            <a:endParaRPr lang="en-CA" sz="1800" dirty="0"/>
          </a:p>
          <a:p>
            <a:pPr marL="457200" lvl="1" indent="0">
              <a:buNone/>
            </a:pPr>
            <a:r>
              <a:rPr lang="en-CA" dirty="0" smtClean="0"/>
              <a:t>c.  The </a:t>
            </a:r>
            <a:r>
              <a:rPr lang="en-CA" dirty="0"/>
              <a:t>image formed by a convex lens depends on the positions of the lens and the object</a:t>
            </a:r>
            <a:endParaRPr lang="en-CA" sz="2000" dirty="0"/>
          </a:p>
          <a:p>
            <a:pPr marL="914400" lvl="2" indent="0">
              <a:buNone/>
            </a:pPr>
            <a:r>
              <a:rPr lang="en-CA" dirty="0" err="1" smtClean="0"/>
              <a:t>i</a:t>
            </a:r>
            <a:r>
              <a:rPr lang="en-CA" dirty="0" smtClean="0"/>
              <a:t>.  Convex </a:t>
            </a:r>
            <a:r>
              <a:rPr lang="en-CA" dirty="0"/>
              <a:t>lenses and concave mirrors share a similar property in that the light rays converge at the focal point. </a:t>
            </a:r>
            <a:endParaRPr lang="en-CA" sz="1800" dirty="0"/>
          </a:p>
          <a:p>
            <a:pPr marL="914400" lvl="2" indent="0">
              <a:buNone/>
            </a:pPr>
            <a:r>
              <a:rPr lang="en-CA" dirty="0" smtClean="0"/>
              <a:t>ii. The </a:t>
            </a:r>
            <a:r>
              <a:rPr lang="en-CA" dirty="0"/>
              <a:t>distance from the centre of the lens or mirror to the focal point is called the focal </a:t>
            </a:r>
            <a:endParaRPr lang="en-CA" sz="1800" dirty="0"/>
          </a:p>
          <a:p>
            <a:pPr marL="914400" lvl="2" indent="0">
              <a:buNone/>
            </a:pPr>
            <a:r>
              <a:rPr lang="en-CA" dirty="0" smtClean="0"/>
              <a:t>ii. There </a:t>
            </a:r>
            <a:r>
              <a:rPr lang="en-CA" dirty="0"/>
              <a:t>is a mathematical relationship linking the distance of the object in front of the lens to the distance of the image formed by the lens.</a:t>
            </a:r>
            <a:endParaRPr lang="en-CA" sz="1800" dirty="0"/>
          </a:p>
          <a:p>
            <a:endParaRPr lang="en-CA"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4307681" y="3886200"/>
            <a:ext cx="3576638" cy="2857499"/>
          </a:xfrm>
          <a:prstGeom prst="rect">
            <a:avLst/>
          </a:prstGeom>
          <a:noFill/>
          <a:ln>
            <a:noFill/>
          </a:ln>
        </p:spPr>
      </p:pic>
    </p:spTree>
    <p:extLst>
      <p:ext uri="{BB962C8B-B14F-4D97-AF65-F5344CB8AC3E}">
        <p14:creationId xmlns:p14="http://schemas.microsoft.com/office/powerpoint/2010/main" val="723059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pPr marL="0" indent="0">
              <a:buNone/>
            </a:pPr>
            <a:r>
              <a:rPr lang="en-CA" dirty="0" smtClean="0"/>
              <a:t>d.  If </a:t>
            </a:r>
            <a:r>
              <a:rPr lang="en-CA" dirty="0"/>
              <a:t>the object is more than two focal lengths in front of the lens, the image is smaller than the object and inverted.</a:t>
            </a:r>
          </a:p>
          <a:p>
            <a:endParaRPr lang="en-CA"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967718" y="2916101"/>
            <a:ext cx="6256564" cy="3647984"/>
          </a:xfrm>
          <a:prstGeom prst="rect">
            <a:avLst/>
          </a:prstGeom>
          <a:noFill/>
          <a:ln>
            <a:noFill/>
          </a:ln>
        </p:spPr>
      </p:pic>
    </p:spTree>
    <p:extLst>
      <p:ext uri="{BB962C8B-B14F-4D97-AF65-F5344CB8AC3E}">
        <p14:creationId xmlns:p14="http://schemas.microsoft.com/office/powerpoint/2010/main" val="20984669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pPr marL="0" indent="0">
              <a:buNone/>
            </a:pPr>
            <a:r>
              <a:rPr lang="en-CA" dirty="0" smtClean="0"/>
              <a:t>e.  If </a:t>
            </a:r>
            <a:r>
              <a:rPr lang="en-CA" dirty="0"/>
              <a:t>the object is moved closer to the lens so that it is one to two focal lengths away, the image is larger than the object and still inverted.</a:t>
            </a:r>
          </a:p>
          <a:p>
            <a:endParaRPr lang="en-CA"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3030084" y="2917371"/>
            <a:ext cx="6131832" cy="3581399"/>
          </a:xfrm>
          <a:prstGeom prst="rect">
            <a:avLst/>
          </a:prstGeom>
          <a:noFill/>
          <a:ln>
            <a:noFill/>
          </a:ln>
        </p:spPr>
      </p:pic>
    </p:spTree>
    <p:extLst>
      <p:ext uri="{BB962C8B-B14F-4D97-AF65-F5344CB8AC3E}">
        <p14:creationId xmlns:p14="http://schemas.microsoft.com/office/powerpoint/2010/main" val="2579012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522</Words>
  <Application>Microsoft Office PowerPoint</Application>
  <PresentationFormat>Widescreen</PresentationFormat>
  <Paragraphs>36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Electromagnetic Radiation 7 - Using Lenses to Form Images</vt:lpstr>
      <vt:lpstr>1.  Light rays refract through a piece of glass in a predictable way.  </vt:lpstr>
      <vt:lpstr>2.  It is possible to design a way to bend light in a certain way </vt:lpstr>
      <vt:lpstr>3.  Concave lenses are lenses that are thinner in the middle than at the edge.  </vt:lpstr>
      <vt:lpstr>PowerPoint Presentation</vt:lpstr>
      <vt:lpstr>4.  Convex lenses are lenses that are thicker in the middle than at the edge.  </vt:lpstr>
      <vt:lpstr>PowerPoint Presentation</vt:lpstr>
      <vt:lpstr>PowerPoint Presentation</vt:lpstr>
      <vt:lpstr>PowerPoint Presentation</vt:lpstr>
      <vt:lpstr>PowerPoint Presentation</vt:lpstr>
    </vt:vector>
  </TitlesOfParts>
  <Company>North Vancouver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Electromagnetic Radiation 7 - Using Lenses to Form Images</dc:title>
  <dc:creator>Daniel Chong</dc:creator>
  <cp:lastModifiedBy>Daniel Chong</cp:lastModifiedBy>
  <cp:revision>2</cp:revision>
  <dcterms:created xsi:type="dcterms:W3CDTF">2018-04-17T18:10:04Z</dcterms:created>
  <dcterms:modified xsi:type="dcterms:W3CDTF">2018-04-17T18:16:16Z</dcterms:modified>
</cp:coreProperties>
</file>