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59" r:id="rId11"/>
    <p:sldId id="260" r:id="rId12"/>
    <p:sldId id="261" r:id="rId13"/>
    <p:sldId id="262" r:id="rId14"/>
    <p:sldId id="273" r:id="rId15"/>
    <p:sldId id="263" r:id="rId16"/>
    <p:sldId id="264" r:id="rId17"/>
    <p:sldId id="265" r:id="rId18"/>
    <p:sldId id="26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7892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674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260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996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41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272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366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400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6293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2867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81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5A4C3-442C-4733-9BAD-5E6C6D91D341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CC85C-C70A-4468-8948-407BF2CFB60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55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1" dirty="0"/>
              <a:t>Electromagnetic Radiation 5 - Reflection and Refraction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535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822" y="325821"/>
            <a:ext cx="6358757" cy="6180082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CA" dirty="0" smtClean="0"/>
              <a:t>a.  The </a:t>
            </a:r>
            <a:r>
              <a:rPr lang="en-CA" dirty="0"/>
              <a:t>incoming ray is called the incident ray.</a:t>
            </a:r>
            <a:r>
              <a:rPr lang="en-CA" sz="2000" dirty="0"/>
              <a:t> </a:t>
            </a:r>
          </a:p>
          <a:p>
            <a:pPr marL="457200" lvl="1" indent="0">
              <a:buNone/>
            </a:pPr>
            <a:r>
              <a:rPr lang="en-CA" dirty="0" smtClean="0"/>
              <a:t>b.  The </a:t>
            </a:r>
            <a:r>
              <a:rPr lang="en-CA" dirty="0"/>
              <a:t>ray that bounces off the mirror is called the reflected ray. 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c.  A </a:t>
            </a:r>
            <a:r>
              <a:rPr lang="en-CA" dirty="0"/>
              <a:t>dotted line has been drawn at right angles to the mirror called the normal.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normal is an imaginary line that is perpendicular to the boundary between two materials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ii. The </a:t>
            </a:r>
            <a:r>
              <a:rPr lang="en-CA" dirty="0"/>
              <a:t>angle formed by the incident beam and the normal is the angle of incidence, labelled </a:t>
            </a:r>
            <a:r>
              <a:rPr lang="en-CA" i="1" dirty="0" err="1"/>
              <a:t>i</a:t>
            </a:r>
            <a:r>
              <a:rPr lang="en-CA" dirty="0"/>
              <a:t>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iii. The </a:t>
            </a:r>
            <a:r>
              <a:rPr lang="en-CA" dirty="0"/>
              <a:t>angle formed by the reflected beam and the normal is the angle of reflection, labelled </a:t>
            </a:r>
            <a:r>
              <a:rPr lang="en-CA" i="1" dirty="0"/>
              <a:t>r</a:t>
            </a:r>
            <a:r>
              <a:rPr lang="en-CA" dirty="0"/>
              <a:t>. </a:t>
            </a:r>
            <a:endParaRPr lang="en-CA" sz="1800" dirty="0"/>
          </a:p>
          <a:p>
            <a:pPr marL="457200" lvl="1" indent="0">
              <a:buNone/>
            </a:pPr>
            <a:r>
              <a:rPr lang="en-CA" dirty="0" smtClean="0"/>
              <a:t>d.  The </a:t>
            </a:r>
            <a:r>
              <a:rPr lang="en-CA" dirty="0"/>
              <a:t>angle is always measured from the normal line to the ray, not from the mirror to the ray. 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e.  Observations </a:t>
            </a:r>
            <a:r>
              <a:rPr lang="en-CA" dirty="0"/>
              <a:t>for all types of surfaces have shown that the angle of reflection is the same as the angle of incidence.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Therefore</a:t>
            </a:r>
            <a:r>
              <a:rPr lang="en-CA" dirty="0"/>
              <a:t>, this observation is considered to be a law. </a:t>
            </a:r>
            <a:endParaRPr lang="en-CA" sz="18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506" y="231227"/>
            <a:ext cx="5715494" cy="3342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96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3. Light can be bent, or refracted, if it changes speed as it travels from one medium into another. 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a.  When </a:t>
            </a:r>
            <a:r>
              <a:rPr lang="en-CA" dirty="0"/>
              <a:t>light rays move from air into glass, they slow down and change direction because the glass is </a:t>
            </a:r>
            <a:r>
              <a:rPr lang="en-CA" i="1" dirty="0"/>
              <a:t>denser </a:t>
            </a:r>
            <a:r>
              <a:rPr lang="en-CA" dirty="0"/>
              <a:t>than air.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Once </a:t>
            </a:r>
            <a:r>
              <a:rPr lang="en-CA" dirty="0"/>
              <a:t>inside the glass, the light rays move in a straight line.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ii. But </a:t>
            </a:r>
            <a:r>
              <a:rPr lang="en-CA" dirty="0"/>
              <a:t>if the light rays leave the glass and move back into the air, where they can travel faster, they will change direction again. </a:t>
            </a:r>
            <a:endParaRPr lang="en-CA" sz="1800" dirty="0"/>
          </a:p>
          <a:p>
            <a:pPr marL="457200" lvl="1" indent="0">
              <a:buNone/>
            </a:pPr>
            <a:r>
              <a:rPr lang="en-CA" dirty="0" smtClean="0"/>
              <a:t>b.  The </a:t>
            </a:r>
            <a:r>
              <a:rPr lang="en-CA" dirty="0"/>
              <a:t>angle of refraction (</a:t>
            </a:r>
            <a:r>
              <a:rPr lang="en-CA" i="1" dirty="0"/>
              <a:t>R</a:t>
            </a:r>
            <a:r>
              <a:rPr lang="en-CA" dirty="0"/>
              <a:t>) is the angle of a ray of light emerging from the boundary between two materials, such as from air into glass, measured between the refracted ray and the normal.</a:t>
            </a:r>
            <a:endParaRPr lang="en-CA" sz="2000" dirty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406" y="4666593"/>
            <a:ext cx="3601698" cy="208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69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7352"/>
            <a:ext cx="10515600" cy="5819611"/>
          </a:xfrm>
        </p:spPr>
        <p:txBody>
          <a:bodyPr/>
          <a:lstStyle/>
          <a:p>
            <a:pPr marL="457200" lvl="1" indent="0">
              <a:buNone/>
            </a:pPr>
            <a:r>
              <a:rPr lang="en-CA" dirty="0" smtClean="0"/>
              <a:t>c.  When a light ray passes into a medium in which it slows down, the light ray is refracted toward the normal. </a:t>
            </a:r>
            <a:endParaRPr lang="en-CA" sz="2000" dirty="0" smtClean="0"/>
          </a:p>
          <a:p>
            <a:pPr marL="457200" lvl="1" indent="0">
              <a:buNone/>
            </a:pPr>
            <a:r>
              <a:rPr lang="en-CA" dirty="0" smtClean="0"/>
              <a:t>d.  When a light ray passes into a medium in which it speeds up the light ray is refracted away from the normal.</a:t>
            </a:r>
            <a:endParaRPr lang="en-CA" sz="2000" dirty="0" smtClean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387" y="1948399"/>
            <a:ext cx="8527447" cy="4610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32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4.  Refraction of Light in Water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The </a:t>
            </a:r>
            <a:r>
              <a:rPr lang="en-CA" dirty="0"/>
              <a:t>light rays reflected from the fish are refracted away from the normal as they pass from water to air and enter your eyes. 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b.  The </a:t>
            </a:r>
            <a:r>
              <a:rPr lang="en-CA" dirty="0"/>
              <a:t>brain assumes that all light rays have travelled in a straight line.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light rays that enter your eyes seem to have come from a fish that was higher in the water.</a:t>
            </a:r>
            <a:endParaRPr lang="en-CA" sz="18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452" y="3569083"/>
            <a:ext cx="3583755" cy="32889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4272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 Refraction of Light in Air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a.  Refraction </a:t>
            </a:r>
            <a:r>
              <a:rPr lang="en-CA" dirty="0"/>
              <a:t>can also occur when light travels through air at different temperatures.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Warm </a:t>
            </a:r>
            <a:r>
              <a:rPr lang="en-CA" dirty="0"/>
              <a:t>air is less dense than cold air. </a:t>
            </a:r>
            <a:endParaRPr lang="en-CA" sz="1800" dirty="0"/>
          </a:p>
          <a:p>
            <a:pPr marL="457200" lvl="1" indent="0">
              <a:buNone/>
            </a:pPr>
            <a:r>
              <a:rPr lang="en-CA" dirty="0" smtClean="0"/>
              <a:t>b.  Light </a:t>
            </a:r>
            <a:r>
              <a:rPr lang="en-CA" dirty="0"/>
              <a:t>bends as it travels through different densities of air. 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refraction of light through air can result in a mirage, which is a misleading appearance or illusion.</a:t>
            </a:r>
            <a:endParaRPr lang="en-CA" sz="1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708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3476"/>
            <a:ext cx="10515600" cy="569348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c.  E.g</a:t>
            </a:r>
            <a:r>
              <a:rPr lang="en-CA" dirty="0"/>
              <a:t>. the “water mirage” on a hot day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The </a:t>
            </a:r>
            <a:r>
              <a:rPr lang="en-CA" dirty="0"/>
              <a:t>air closer to the ground is hotter and less dense than air higher up.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ii. Light </a:t>
            </a:r>
            <a:r>
              <a:rPr lang="en-CA" dirty="0"/>
              <a:t>from the sky directed at the ground is bent upward as it enters the less dense air.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iii. The </a:t>
            </a:r>
            <a:r>
              <a:rPr lang="en-CA" dirty="0"/>
              <a:t>“pools of water” are  actually images of the sky refracted by warm air near the ground </a:t>
            </a:r>
            <a:endParaRPr lang="en-CA" sz="1800" dirty="0"/>
          </a:p>
          <a:p>
            <a:pPr marL="914400" lvl="2" indent="0">
              <a:buNone/>
            </a:pPr>
            <a:r>
              <a:rPr lang="en-CA" dirty="0" smtClean="0"/>
              <a:t>iv. Our </a:t>
            </a:r>
            <a:r>
              <a:rPr lang="en-CA" dirty="0"/>
              <a:t>brain associates light reflecting off a surface as water</a:t>
            </a:r>
            <a:endParaRPr lang="en-CA" sz="1800" dirty="0"/>
          </a:p>
          <a:p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635" y="2846331"/>
            <a:ext cx="3573758" cy="3628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Related 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6090" y="2846332"/>
            <a:ext cx="4759358" cy="3628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272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6027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38251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020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4775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1.  To act as a mirror, a surface needs to be smooth compared to the wavelength of the light striking the surface </a:t>
            </a:r>
            <a:r>
              <a:rPr lang="en-CA" sz="4000" dirty="0" smtClean="0"/>
              <a:t/>
            </a:r>
            <a:br>
              <a:rPr lang="en-CA" sz="4000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 smtClean="0"/>
              <a:t>a.  Even </a:t>
            </a:r>
            <a:r>
              <a:rPr lang="en-CA" dirty="0"/>
              <a:t>though a surface may feel smooth, microscopically the surface is uneven and rough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b.  Light </a:t>
            </a:r>
            <a:r>
              <a:rPr lang="en-CA" dirty="0"/>
              <a:t>rays bounce off randomly at all angles, giving the surface the appearance of being translucent </a:t>
            </a:r>
            <a:endParaRPr lang="en-CA" sz="2000" dirty="0"/>
          </a:p>
          <a:p>
            <a:pPr marL="457200" lvl="1" indent="0">
              <a:buNone/>
            </a:pPr>
            <a:r>
              <a:rPr lang="en-CA" dirty="0" smtClean="0"/>
              <a:t>c.  Since </a:t>
            </a:r>
            <a:r>
              <a:rPr lang="en-CA" dirty="0"/>
              <a:t>the light is reflecting off the surface art many different angles, we can see the object from many different angles</a:t>
            </a:r>
            <a:endParaRPr lang="en-CA" sz="2000" dirty="0"/>
          </a:p>
          <a:p>
            <a:pPr marL="914400" lvl="2" indent="0">
              <a:buNone/>
            </a:pPr>
            <a:r>
              <a:rPr lang="en-CA" dirty="0" err="1" smtClean="0"/>
              <a:t>i</a:t>
            </a:r>
            <a:r>
              <a:rPr lang="en-CA" dirty="0" smtClean="0"/>
              <a:t>.  This </a:t>
            </a:r>
            <a:r>
              <a:rPr lang="en-CA" dirty="0"/>
              <a:t>is known as diffuse reflection</a:t>
            </a:r>
            <a:endParaRPr lang="en-CA" sz="1800" dirty="0"/>
          </a:p>
          <a:p>
            <a:endParaRPr lang="en-CA" dirty="0"/>
          </a:p>
        </p:txBody>
      </p:sp>
      <p:pic>
        <p:nvPicPr>
          <p:cNvPr id="4" name="Picture 3" descr="Image result for diffuse reflec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784" y="4460984"/>
            <a:ext cx="5327333" cy="2171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606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Law of Reflection</a:t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27" y="1027906"/>
            <a:ext cx="10647473" cy="549901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8544910" y="924910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06327" y="3777415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8544910" y="3777415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3988675" y="6188485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988675" y="4314496"/>
            <a:ext cx="1760484" cy="856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6369268" y="4314495"/>
            <a:ext cx="1760484" cy="856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3577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Law of Reflection</a:t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27" y="1027906"/>
            <a:ext cx="10647473" cy="54990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706327" y="3777415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8544910" y="3777415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/>
        </p:nvSpPr>
        <p:spPr>
          <a:xfrm>
            <a:off x="3988675" y="6188485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988675" y="4314496"/>
            <a:ext cx="1760484" cy="856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6369268" y="4314495"/>
            <a:ext cx="1760484" cy="856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6633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Law of Reflection</a:t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27" y="1027906"/>
            <a:ext cx="10647473" cy="54990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706327" y="3777415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/>
        </p:nvSpPr>
        <p:spPr>
          <a:xfrm>
            <a:off x="8544910" y="3777415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988675" y="4314496"/>
            <a:ext cx="1760484" cy="856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6369268" y="4314495"/>
            <a:ext cx="1760484" cy="856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188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Law of Reflection</a:t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27" y="1027906"/>
            <a:ext cx="10647473" cy="54990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706327" y="3777415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988675" y="4314496"/>
            <a:ext cx="1760484" cy="856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6369268" y="4314495"/>
            <a:ext cx="1760484" cy="856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538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Law of Reflection</a:t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27" y="1027906"/>
            <a:ext cx="10647473" cy="54990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706327" y="3777415"/>
            <a:ext cx="2808890" cy="441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988675" y="4314496"/>
            <a:ext cx="1760484" cy="856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650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Law of Reflection</a:t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27" y="1027906"/>
            <a:ext cx="10647473" cy="54990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/>
          <p:cNvSpPr/>
          <p:nvPr/>
        </p:nvSpPr>
        <p:spPr>
          <a:xfrm>
            <a:off x="3988675" y="4314496"/>
            <a:ext cx="1760484" cy="8565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4452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Law of Reflection</a:t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327" y="1027906"/>
            <a:ext cx="10647473" cy="54990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617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700</Words>
  <Application>Microsoft Office PowerPoint</Application>
  <PresentationFormat>Widescreen</PresentationFormat>
  <Paragraphs>44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Electromagnetic Radiation 5 - Reflection and Refraction</vt:lpstr>
      <vt:lpstr>1.  To act as a mirror, a surface needs to be smooth compared to the wavelength of the light striking the surface  </vt:lpstr>
      <vt:lpstr>The Law of Reflection </vt:lpstr>
      <vt:lpstr>The Law of Reflection </vt:lpstr>
      <vt:lpstr>The Law of Reflection </vt:lpstr>
      <vt:lpstr>The Law of Reflection </vt:lpstr>
      <vt:lpstr>The Law of Reflection </vt:lpstr>
      <vt:lpstr>The Law of Reflection </vt:lpstr>
      <vt:lpstr>The Law of Reflection </vt:lpstr>
      <vt:lpstr>PowerPoint Presentation</vt:lpstr>
      <vt:lpstr>3. Light can be bent, or refracted, if it changes speed as it travels from one medium into another.  </vt:lpstr>
      <vt:lpstr>PowerPoint Presentation</vt:lpstr>
      <vt:lpstr>4.  Refraction of Light in Water </vt:lpstr>
      <vt:lpstr>5.  Refraction of Light in Air </vt:lpstr>
      <vt:lpstr> </vt:lpstr>
      <vt:lpstr>PowerPoint Presentation</vt:lpstr>
      <vt:lpstr>PowerPoint Presentation</vt:lpstr>
      <vt:lpstr>PowerPoint Presentation</vt:lpstr>
    </vt:vector>
  </TitlesOfParts>
  <Company>North Vancouver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Radiation 5 - Reflection and Refraction</dc:title>
  <dc:creator>Daniel Chong</dc:creator>
  <cp:lastModifiedBy>Daniel Chong</cp:lastModifiedBy>
  <cp:revision>2</cp:revision>
  <dcterms:created xsi:type="dcterms:W3CDTF">2018-04-05T21:40:02Z</dcterms:created>
  <dcterms:modified xsi:type="dcterms:W3CDTF">2018-04-05T21:44:30Z</dcterms:modified>
</cp:coreProperties>
</file>