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0" r:id="rId4"/>
    <p:sldId id="264" r:id="rId5"/>
    <p:sldId id="265" r:id="rId6"/>
    <p:sldId id="266" r:id="rId7"/>
    <p:sldId id="267" r:id="rId8"/>
    <p:sldId id="268" r:id="rId9"/>
    <p:sldId id="269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4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4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7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7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6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3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564BC-689B-45A4-9C4C-37CA8440AE7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2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12.2 Features of Plate </a:t>
            </a:r>
            <a:r>
              <a:rPr lang="en-US" b="1" dirty="0" smtClean="0"/>
              <a:t>Tectonics (Part 2)</a:t>
            </a:r>
            <a:r>
              <a:rPr lang="en-US" b="1" dirty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>4.	Transform plate boundaries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65760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a.	Convection </a:t>
            </a:r>
            <a:r>
              <a:rPr lang="en-US" dirty="0"/>
              <a:t>currents in the mantle often cause tectonic plates to slide past each other. 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This </a:t>
            </a:r>
            <a:r>
              <a:rPr lang="en-US" dirty="0"/>
              <a:t>mostly occurs near ocean ridges and is known as a transform plate boundaries </a:t>
            </a:r>
          </a:p>
          <a:p>
            <a:pPr marL="457200" lvl="1" indent="0">
              <a:buNone/>
            </a:pPr>
            <a:r>
              <a:rPr lang="en-US" dirty="0" smtClean="0"/>
              <a:t>b.	since </a:t>
            </a:r>
            <a:r>
              <a:rPr lang="en-US" dirty="0"/>
              <a:t>rock slides past rock, no mountains or volcanoes form but earthquakes and faults may result. 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A </a:t>
            </a:r>
            <a:r>
              <a:rPr lang="en-US" dirty="0"/>
              <a:t>fault breaks in rock layers due to movement on either side</a:t>
            </a:r>
          </a:p>
          <a:p>
            <a:pPr lvl="3"/>
            <a:r>
              <a:rPr lang="en-US" dirty="0"/>
              <a:t>a transform fault occurs a transform plate </a:t>
            </a:r>
          </a:p>
          <a:p>
            <a:pPr marL="914400" lvl="2" indent="0">
              <a:buNone/>
            </a:pPr>
            <a:r>
              <a:rPr lang="en-US" dirty="0" smtClean="0"/>
              <a:t>ii. E.g</a:t>
            </a:r>
            <a:r>
              <a:rPr lang="en-US" dirty="0"/>
              <a:t>. the San Andreas Fault in California is due to the oceanic Pacific Plate sliding past the continental North American Plate.</a:t>
            </a:r>
          </a:p>
          <a:p>
            <a:endParaRPr lang="en-US" dirty="0"/>
          </a:p>
        </p:txBody>
      </p:sp>
      <p:pic>
        <p:nvPicPr>
          <p:cNvPr id="4" name="Picture 11" descr="trans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00687"/>
            <a:ext cx="19812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12260"/>
          <a:stretch>
            <a:fillRect/>
          </a:stretch>
        </p:blipFill>
        <p:spPr bwMode="auto">
          <a:xfrm>
            <a:off x="6553200" y="4677681"/>
            <a:ext cx="2133600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764"/>
            <a:ext cx="2914211" cy="187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1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dirty="0"/>
              <a:t>1</a:t>
            </a:r>
            <a:r>
              <a:rPr lang="en-US" dirty="0" smtClean="0"/>
              <a:t>.	Types of plate interactions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971550" lvl="1" indent="-514350">
              <a:buAutoNum type="alphaLcPeriod"/>
            </a:pPr>
            <a:r>
              <a:rPr lang="en-US" dirty="0" smtClean="0"/>
              <a:t>a </a:t>
            </a:r>
            <a:r>
              <a:rPr lang="en-US" dirty="0"/>
              <a:t>plate boundary is a  region where two tectonic plates are in contact </a:t>
            </a:r>
            <a:endParaRPr lang="en-US" dirty="0" smtClean="0"/>
          </a:p>
          <a:p>
            <a:pPr marL="971550" lvl="1" indent="-514350">
              <a:buAutoNum type="alphaLcPeriod"/>
            </a:pPr>
            <a:r>
              <a:rPr lang="en-US" dirty="0" smtClean="0"/>
              <a:t>There </a:t>
            </a:r>
            <a:r>
              <a:rPr lang="en-US" dirty="0"/>
              <a:t>are three main types of plate interaction: divergence (spreading apart), convergence (moving together), and transform (sliding by). 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The </a:t>
            </a:r>
            <a:r>
              <a:rPr lang="en-US" dirty="0"/>
              <a:t>way in which tectonic plates interact depends on two main factors:</a:t>
            </a:r>
          </a:p>
          <a:p>
            <a:pPr lvl="3"/>
            <a:r>
              <a:rPr lang="en-US" dirty="0"/>
              <a:t>the type of plate</a:t>
            </a:r>
          </a:p>
          <a:p>
            <a:pPr lvl="3"/>
            <a:r>
              <a:rPr lang="en-US" dirty="0"/>
              <a:t>the direction the plates are moving relative to one another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995363"/>
            <a:ext cx="75628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3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>2.	Divergent plate boundaries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962399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dirty="0" smtClean="0"/>
              <a:t>a.	These </a:t>
            </a:r>
            <a:r>
              <a:rPr lang="en-US" dirty="0"/>
              <a:t>are areas where tectonic plates are spreading apart 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Plates </a:t>
            </a:r>
            <a:r>
              <a:rPr lang="en-US" dirty="0"/>
              <a:t>that are spreading apart are known as diverging plates.</a:t>
            </a:r>
          </a:p>
          <a:p>
            <a:pPr marL="457200" lvl="1" indent="0">
              <a:buNone/>
            </a:pPr>
            <a:r>
              <a:rPr lang="en-US" dirty="0" smtClean="0"/>
              <a:t>b.	The </a:t>
            </a:r>
            <a:r>
              <a:rPr lang="en-US" dirty="0"/>
              <a:t>Mid- Atlantic Ridge is a system of spreading ridges separating the Americas from Africa, Europe, and Asia.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It </a:t>
            </a:r>
            <a:r>
              <a:rPr lang="en-US" dirty="0"/>
              <a:t>is the largest mountain range on Earth, with the greatest amount of volcanic activity.</a:t>
            </a:r>
          </a:p>
          <a:p>
            <a:pPr marL="457200" lvl="1" indent="0">
              <a:buNone/>
            </a:pPr>
            <a:r>
              <a:rPr lang="en-US" dirty="0" smtClean="0"/>
              <a:t>c.	diverging </a:t>
            </a:r>
            <a:r>
              <a:rPr lang="en-US" dirty="0"/>
              <a:t>plates at the East African Rift are slowly breaking Africa into pieces.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42" y="4648200"/>
            <a:ext cx="348272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26429"/>
            <a:ext cx="3400425" cy="218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1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>3.	Convergent plate boundaries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3622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a.	This </a:t>
            </a:r>
            <a:r>
              <a:rPr lang="en-US" dirty="0"/>
              <a:t>occurs where tectonic plates collide. 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 Plates </a:t>
            </a:r>
            <a:r>
              <a:rPr lang="en-US" dirty="0"/>
              <a:t>that collide are known as converging plates. </a:t>
            </a:r>
          </a:p>
          <a:p>
            <a:pPr marL="914400" lvl="2" indent="0">
              <a:buNone/>
            </a:pPr>
            <a:r>
              <a:rPr lang="en-US" dirty="0" smtClean="0"/>
              <a:t>ii. depending </a:t>
            </a:r>
            <a:r>
              <a:rPr lang="en-US" dirty="0"/>
              <a:t>on the nature of the converging plates results vary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6" y="2960334"/>
            <a:ext cx="3201988" cy="19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convergentp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3034597"/>
            <a:ext cx="3143932" cy="183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onvergentplates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60221"/>
            <a:ext cx="2590800" cy="16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07264"/>
            <a:ext cx="3048000" cy="196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24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4876799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b.	Oceanic-continental </a:t>
            </a:r>
            <a:r>
              <a:rPr lang="en-US" dirty="0"/>
              <a:t>plate convergence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the </a:t>
            </a:r>
            <a:r>
              <a:rPr lang="en-US" dirty="0"/>
              <a:t>dense oceanic plate is forced to slide beneath the less dense continental plate. </a:t>
            </a:r>
          </a:p>
          <a:p>
            <a:pPr lvl="3"/>
            <a:r>
              <a:rPr lang="en-US" dirty="0"/>
              <a:t>A deep underwater valley, called a trench, forms where the tectonic plates make contact</a:t>
            </a:r>
          </a:p>
          <a:p>
            <a:pPr lvl="3"/>
            <a:r>
              <a:rPr lang="en-US" dirty="0"/>
              <a:t>As the </a:t>
            </a:r>
            <a:r>
              <a:rPr lang="en-US" dirty="0" err="1"/>
              <a:t>subducting</a:t>
            </a:r>
            <a:r>
              <a:rPr lang="en-US" dirty="0"/>
              <a:t> plate moves deeper, large pieces melt off. </a:t>
            </a:r>
          </a:p>
          <a:p>
            <a:pPr lvl="3"/>
            <a:r>
              <a:rPr lang="en-US" dirty="0"/>
              <a:t>Much of this melted material cools and crystallizes into large rock masses below the surface of the continental plate.</a:t>
            </a:r>
          </a:p>
          <a:p>
            <a:pPr marL="914400" lvl="2" indent="0">
              <a:buNone/>
            </a:pPr>
            <a:r>
              <a:rPr lang="en-US" dirty="0" smtClean="0"/>
              <a:t>ii. If </a:t>
            </a:r>
            <a:r>
              <a:rPr lang="en-US" dirty="0"/>
              <a:t>conditions are right, magma can work its way to the surface, forming cone-shaped volcanoes.</a:t>
            </a:r>
          </a:p>
          <a:p>
            <a:pPr lvl="3"/>
            <a:r>
              <a:rPr lang="en-US" dirty="0"/>
              <a:t>E.g. in the Cascadia </a:t>
            </a:r>
            <a:r>
              <a:rPr lang="en-US" dirty="0" err="1"/>
              <a:t>subduction</a:t>
            </a:r>
            <a:r>
              <a:rPr lang="en-US" dirty="0"/>
              <a:t> zone the Juan </a:t>
            </a:r>
            <a:r>
              <a:rPr lang="en-US" dirty="0" err="1"/>
              <a:t>deFuca</a:t>
            </a:r>
            <a:r>
              <a:rPr lang="en-US" dirty="0"/>
              <a:t> Plate (an oceanic plate) </a:t>
            </a:r>
            <a:r>
              <a:rPr lang="en-US" dirty="0" err="1"/>
              <a:t>subducts</a:t>
            </a:r>
            <a:r>
              <a:rPr lang="en-US" dirty="0"/>
              <a:t> below the North American Plate (a continental plate).</a:t>
            </a:r>
          </a:p>
          <a:p>
            <a:pPr lvl="3"/>
            <a:r>
              <a:rPr lang="en-US" dirty="0"/>
              <a:t>This </a:t>
            </a:r>
            <a:r>
              <a:rPr lang="en-US" dirty="0" smtClean="0"/>
              <a:t>resulted </a:t>
            </a:r>
            <a:r>
              <a:rPr lang="en-US" dirty="0"/>
              <a:t>in the volcanoes of the west coast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48" y="4953000"/>
            <a:ext cx="307989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64" y="4953000"/>
            <a:ext cx="296001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35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3810000"/>
          </a:xfrm>
        </p:spPr>
        <p:txBody>
          <a:bodyPr/>
          <a:lstStyle/>
          <a:p>
            <a:pPr marL="914400" lvl="2" indent="0">
              <a:buNone/>
            </a:pPr>
            <a:r>
              <a:rPr lang="en-US" dirty="0" smtClean="0"/>
              <a:t>iii. The </a:t>
            </a:r>
            <a:r>
              <a:rPr lang="en-US" dirty="0"/>
              <a:t>force of the collision between oceanic and continental plates creates mountain ranges as the continental rock crumples and folds. </a:t>
            </a:r>
          </a:p>
          <a:p>
            <a:pPr lvl="3"/>
            <a:r>
              <a:rPr lang="en-US" dirty="0"/>
              <a:t>E.g. British Columbia’s Coast Mountains and Cascade Mountain Range. </a:t>
            </a:r>
          </a:p>
          <a:p>
            <a:pPr marL="914400" lvl="2" indent="0">
              <a:buNone/>
            </a:pPr>
            <a:r>
              <a:rPr lang="en-US" dirty="0" smtClean="0"/>
              <a:t>iv. Sometimes </a:t>
            </a:r>
            <a:r>
              <a:rPr lang="en-US" dirty="0"/>
              <a:t>colliding plates resist the force of convection currents, ridge push, and slab pull. </a:t>
            </a:r>
          </a:p>
          <a:p>
            <a:pPr lvl="3"/>
            <a:r>
              <a:rPr lang="en-US" dirty="0"/>
              <a:t>Pressure builds as long as the plates remain stuck in place.</a:t>
            </a:r>
          </a:p>
          <a:p>
            <a:pPr lvl="3"/>
            <a:r>
              <a:rPr lang="en-US" dirty="0"/>
              <a:t>When the released stress and energy result in an earthquake.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68143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4016047"/>
            <a:ext cx="4332514" cy="278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5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44958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c.	Oceanic-oceanic </a:t>
            </a:r>
            <a:r>
              <a:rPr lang="en-US" dirty="0"/>
              <a:t>plate convergence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en-US" dirty="0" err="1" smtClean="0"/>
              <a:t>Subduction</a:t>
            </a:r>
            <a:r>
              <a:rPr lang="en-US" dirty="0" smtClean="0"/>
              <a:t> </a:t>
            </a:r>
            <a:r>
              <a:rPr lang="en-US" dirty="0"/>
              <a:t>also occurs where two oceanic plates converge </a:t>
            </a:r>
          </a:p>
          <a:p>
            <a:pPr marL="914400" lvl="2" indent="0">
              <a:buNone/>
            </a:pPr>
            <a:r>
              <a:rPr lang="en-US" dirty="0" smtClean="0"/>
              <a:t>ii. Cooling </a:t>
            </a:r>
            <a:r>
              <a:rPr lang="en-US" dirty="0"/>
              <a:t>will cause one plate to be denser than the other, and the denser plate will slide deep into the mantle. </a:t>
            </a:r>
          </a:p>
          <a:p>
            <a:pPr lvl="3"/>
            <a:r>
              <a:rPr lang="en-US" dirty="0"/>
              <a:t>The convergence may produce a long chain of volcanic islands known as a volcanic island arc</a:t>
            </a:r>
          </a:p>
          <a:p>
            <a:pPr lvl="3"/>
            <a:r>
              <a:rPr lang="en-US" dirty="0"/>
              <a:t>The islands of Japan and Indonesia and the Aleutian Islands of Alaska are examples of volcanic island arcs. </a:t>
            </a:r>
          </a:p>
          <a:p>
            <a:pPr lvl="3"/>
            <a:r>
              <a:rPr lang="en-US" dirty="0"/>
              <a:t>these regions can experience earthquakes of various magnitudes.</a:t>
            </a:r>
          </a:p>
          <a:p>
            <a:endParaRPr lang="en-US" dirty="0"/>
          </a:p>
        </p:txBody>
      </p:sp>
      <p:pic>
        <p:nvPicPr>
          <p:cNvPr id="4" name="Picture 7" descr="convergent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61154"/>
            <a:ext cx="405382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3962400" cy="255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41910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d.	Continental-continental </a:t>
            </a:r>
            <a:r>
              <a:rPr lang="en-US" dirty="0"/>
              <a:t>plate convergence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 </a:t>
            </a:r>
            <a:r>
              <a:rPr lang="en-US" dirty="0" err="1"/>
              <a:t>subduction</a:t>
            </a:r>
            <a:r>
              <a:rPr lang="en-US" dirty="0"/>
              <a:t> does not occur due to the plates’ similar densities </a:t>
            </a:r>
          </a:p>
          <a:p>
            <a:pPr marL="914400" lvl="2" indent="0">
              <a:buNone/>
            </a:pPr>
            <a:r>
              <a:rPr lang="en-US" dirty="0" smtClean="0"/>
              <a:t>ii. instead </a:t>
            </a:r>
            <a:r>
              <a:rPr lang="en-US" dirty="0"/>
              <a:t>their edges fold and crumple, forming great mountain ranges. </a:t>
            </a:r>
          </a:p>
          <a:p>
            <a:pPr lvl="3"/>
            <a:r>
              <a:rPr lang="en-US" dirty="0"/>
              <a:t>the Himalayas, formed as a result of the Indian continent colliding with the Asian continent,</a:t>
            </a:r>
          </a:p>
          <a:p>
            <a:pPr lvl="3"/>
            <a:r>
              <a:rPr lang="en-US" dirty="0"/>
              <a:t>The Himalayas continue to increase in elevation by several </a:t>
            </a:r>
            <a:r>
              <a:rPr lang="en-US" dirty="0" err="1"/>
              <a:t>centimetres</a:t>
            </a:r>
            <a:r>
              <a:rPr lang="en-US" dirty="0"/>
              <a:t> per year due to the movement of the Indian tectonic plate northward.</a:t>
            </a:r>
          </a:p>
          <a:p>
            <a:endParaRPr lang="en-US" dirty="0"/>
          </a:p>
        </p:txBody>
      </p:sp>
      <p:pic>
        <p:nvPicPr>
          <p:cNvPr id="4" name="Picture 7" descr="convergentplates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34627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26242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8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172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12.2 Features of Plate Tectonics (Part 2) </vt:lpstr>
      <vt:lpstr>1. Types of plate interactions </vt:lpstr>
      <vt:lpstr>PowerPoint Presentation</vt:lpstr>
      <vt:lpstr>2. Divergent plate boundaries </vt:lpstr>
      <vt:lpstr>3. Convergent plate boundaries </vt:lpstr>
      <vt:lpstr>PowerPoint Presentation</vt:lpstr>
      <vt:lpstr>PowerPoint Presentation</vt:lpstr>
      <vt:lpstr>PowerPoint Presentation</vt:lpstr>
      <vt:lpstr>PowerPoint Presentation</vt:lpstr>
      <vt:lpstr>4. Transform plate boundaries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12.2 Features of Plate Tectonics</dc:title>
  <dc:creator>Windows User</dc:creator>
  <cp:lastModifiedBy>Windows User</cp:lastModifiedBy>
  <cp:revision>17</cp:revision>
  <dcterms:created xsi:type="dcterms:W3CDTF">2014-06-10T17:25:39Z</dcterms:created>
  <dcterms:modified xsi:type="dcterms:W3CDTF">2017-05-29T22:03:51Z</dcterms:modified>
</cp:coreProperties>
</file>