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2" r:id="rId4"/>
    <p:sldId id="257" r:id="rId5"/>
    <p:sldId id="283" r:id="rId6"/>
    <p:sldId id="284" r:id="rId7"/>
    <p:sldId id="258" r:id="rId8"/>
    <p:sldId id="259" r:id="rId9"/>
    <p:sldId id="281" r:id="rId10"/>
    <p:sldId id="260" r:id="rId11"/>
    <p:sldId id="261" r:id="rId12"/>
    <p:sldId id="286" r:id="rId13"/>
    <p:sldId id="287" r:id="rId14"/>
    <p:sldId id="262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4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4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7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7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6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3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64BC-689B-45A4-9C4C-37CA8440AE7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564BC-689B-45A4-9C4C-37CA8440AE7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623C8-7E1B-4C83-BA9B-ACF68D8F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2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12.2 Features of Plate Tectonics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dirty="0"/>
              <a:t>4</a:t>
            </a:r>
            <a:r>
              <a:rPr lang="en-US" dirty="0" smtClean="0"/>
              <a:t>.	The layer below the mantle is the outer core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73380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a.	the </a:t>
            </a:r>
            <a:r>
              <a:rPr lang="en-US" dirty="0"/>
              <a:t>outer core is liquid and is composed mainly of a mixture of iron and nickel.</a:t>
            </a:r>
          </a:p>
          <a:p>
            <a:pPr marL="457200" lvl="1" indent="0">
              <a:buNone/>
            </a:pPr>
            <a:r>
              <a:rPr lang="en-US" dirty="0" smtClean="0"/>
              <a:t>b.	The </a:t>
            </a:r>
            <a:r>
              <a:rPr lang="en-US" dirty="0"/>
              <a:t>inner core is at Earth’s </a:t>
            </a:r>
            <a:r>
              <a:rPr lang="en-US" dirty="0" err="1"/>
              <a:t>centre</a:t>
            </a:r>
            <a:r>
              <a:rPr lang="en-US" dirty="0"/>
              <a:t>. </a:t>
            </a:r>
          </a:p>
          <a:p>
            <a:pPr marL="914400" lvl="2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It </a:t>
            </a:r>
            <a:r>
              <a:rPr lang="en-US" dirty="0"/>
              <a:t>is a sphere 2400 km in diameter, composed mainly of iron and some nickel.</a:t>
            </a:r>
          </a:p>
          <a:p>
            <a:pPr marL="914400" lvl="2" indent="0">
              <a:buNone/>
            </a:pPr>
            <a:r>
              <a:rPr lang="en-US" dirty="0" smtClean="0"/>
              <a:t>ii. temperatures </a:t>
            </a:r>
            <a:r>
              <a:rPr lang="en-US" dirty="0"/>
              <a:t>at the core range from 5000ºC to 6000ºC, but the high pressures at the core keep the iron solid. </a:t>
            </a:r>
          </a:p>
          <a:p>
            <a:pPr marL="457200" lvl="1" indent="0">
              <a:buNone/>
            </a:pPr>
            <a:r>
              <a:rPr lang="en-US" dirty="0" smtClean="0"/>
              <a:t>c.	Scientists </a:t>
            </a:r>
            <a:r>
              <a:rPr lang="en-US" dirty="0"/>
              <a:t>believe that the inner and outer cores rotate at different speeds and may be responsible for Earth’s magnetic field.</a:t>
            </a:r>
          </a:p>
          <a:p>
            <a:endParaRPr lang="en-US" dirty="0"/>
          </a:p>
        </p:txBody>
      </p:sp>
      <p:pic>
        <p:nvPicPr>
          <p:cNvPr id="4" name="Picture 14" descr="xsec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05" y="4787488"/>
            <a:ext cx="2380796" cy="19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3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dirty="0" smtClean="0"/>
              <a:t>5.	Push and pull of magma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114801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a. Rising </a:t>
            </a:r>
            <a:r>
              <a:rPr lang="en-US" dirty="0"/>
              <a:t>currents of magma eventually reach Earth’s surface at spreading </a:t>
            </a:r>
            <a:r>
              <a:rPr lang="en-US" dirty="0" err="1"/>
              <a:t>centres</a:t>
            </a:r>
            <a:r>
              <a:rPr lang="en-US" dirty="0"/>
              <a:t>. </a:t>
            </a:r>
          </a:p>
          <a:p>
            <a:pPr marL="914400" lvl="2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a </a:t>
            </a:r>
            <a:r>
              <a:rPr lang="en-US" dirty="0"/>
              <a:t>spreading </a:t>
            </a:r>
            <a:r>
              <a:rPr lang="en-US" dirty="0" err="1"/>
              <a:t>centre</a:t>
            </a:r>
            <a:r>
              <a:rPr lang="en-US" dirty="0"/>
              <a:t> in the ocean is called a spreading ridge, or oceanic ridge</a:t>
            </a:r>
          </a:p>
          <a:p>
            <a:pPr marL="914400" lvl="2" indent="0">
              <a:buNone/>
            </a:pPr>
            <a:r>
              <a:rPr lang="en-US" dirty="0" smtClean="0"/>
              <a:t>ii. a </a:t>
            </a:r>
            <a:r>
              <a:rPr lang="en-US" dirty="0"/>
              <a:t>spreading </a:t>
            </a:r>
            <a:r>
              <a:rPr lang="en-US" dirty="0" err="1"/>
              <a:t>centre</a:t>
            </a:r>
            <a:r>
              <a:rPr lang="en-US" dirty="0"/>
              <a:t> on land is less common, and is called a rift valley. </a:t>
            </a:r>
          </a:p>
          <a:p>
            <a:pPr marL="457200" lvl="1" indent="0">
              <a:buNone/>
            </a:pPr>
            <a:r>
              <a:rPr lang="en-US" dirty="0" smtClean="0"/>
              <a:t>b. Magma </a:t>
            </a:r>
            <a:r>
              <a:rPr lang="en-US" dirty="0"/>
              <a:t>cools as it reaches the surface and becomes “new” rock. </a:t>
            </a:r>
          </a:p>
          <a:p>
            <a:pPr marL="914400" lvl="2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The </a:t>
            </a:r>
            <a:r>
              <a:rPr lang="en-US" dirty="0"/>
              <a:t>new material at a ridge or rift pushes older material aside, and the tectonic plates move away from the ridge. </a:t>
            </a:r>
          </a:p>
          <a:p>
            <a:pPr lvl="3"/>
            <a:r>
              <a:rPr lang="en-US" dirty="0"/>
              <a:t>This process is called a ridge push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59509"/>
            <a:ext cx="4243387" cy="169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0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ift vall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102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pen.lib.umn.edu/worldgeography/wp-content/uploads/sites/181/2016/04/bc3cebcd494eee73cb46cccd36280c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8" y="304800"/>
            <a:ext cx="425267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media.nationalgeographic.org/assets/photos/000/312/31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37" y="3499624"/>
            <a:ext cx="446739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kids-fun-science.com/images/pt5-divergent-boundary-usg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595"/>
            <a:ext cx="35814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visiticeland.com/Media/Thingvellir-from-air-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"/>
            <a:ext cx="5257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iceland.is/images/eruption_iceland_small_l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5" y="3810000"/>
            <a:ext cx="901751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4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4800600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dirty="0" smtClean="0"/>
              <a:t>c.	Eventually </a:t>
            </a:r>
            <a:r>
              <a:rPr lang="en-US" dirty="0"/>
              <a:t>one plate will bump into another plate. </a:t>
            </a:r>
          </a:p>
          <a:p>
            <a:pPr marL="914400" lvl="2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If </a:t>
            </a:r>
            <a:r>
              <a:rPr lang="en-US" dirty="0"/>
              <a:t>a dense oceanic plate collides with a continental plate, the heavy oceanic plate will dive deep under the lighter continental plate</a:t>
            </a:r>
          </a:p>
          <a:p>
            <a:pPr lvl="3"/>
            <a:r>
              <a:rPr lang="en-US" dirty="0"/>
              <a:t>This is known as </a:t>
            </a:r>
            <a:r>
              <a:rPr lang="en-US" dirty="0" err="1"/>
              <a:t>Subduction</a:t>
            </a:r>
            <a:r>
              <a:rPr lang="en-US" dirty="0"/>
              <a:t> </a:t>
            </a:r>
          </a:p>
          <a:p>
            <a:pPr marL="914400" lvl="2" indent="0">
              <a:buNone/>
            </a:pPr>
            <a:r>
              <a:rPr lang="en-US" dirty="0" smtClean="0"/>
              <a:t>ii. </a:t>
            </a:r>
            <a:r>
              <a:rPr lang="en-US" dirty="0" err="1" smtClean="0"/>
              <a:t>subduction</a:t>
            </a:r>
            <a:r>
              <a:rPr lang="en-US" dirty="0" smtClean="0"/>
              <a:t> </a:t>
            </a:r>
            <a:r>
              <a:rPr lang="en-US" dirty="0"/>
              <a:t>zones, typically experience large earthquakes and volcanic eruptions. </a:t>
            </a:r>
          </a:p>
          <a:p>
            <a:pPr marL="914400" lvl="2" indent="0">
              <a:buNone/>
            </a:pPr>
            <a:r>
              <a:rPr lang="en-US" dirty="0" smtClean="0"/>
              <a:t>iii. as </a:t>
            </a:r>
            <a:r>
              <a:rPr lang="en-US" dirty="0"/>
              <a:t>the edge of a tectonic plate </a:t>
            </a:r>
            <a:r>
              <a:rPr lang="en-US" dirty="0" err="1"/>
              <a:t>subducts</a:t>
            </a:r>
            <a:r>
              <a:rPr lang="en-US" dirty="0"/>
              <a:t> deep into the mantle, it pulls the rest of the plate with it.</a:t>
            </a:r>
          </a:p>
          <a:p>
            <a:pPr lvl="3"/>
            <a:r>
              <a:rPr lang="en-US" dirty="0"/>
              <a:t>This process is called slab pull. </a:t>
            </a:r>
          </a:p>
          <a:p>
            <a:pPr marL="457200" lvl="1" indent="0">
              <a:buNone/>
            </a:pPr>
            <a:r>
              <a:rPr lang="en-US" dirty="0" smtClean="0"/>
              <a:t>d. convection </a:t>
            </a:r>
            <a:r>
              <a:rPr lang="en-US" dirty="0"/>
              <a:t>currents, ridge push, slab pull helps keep tectonic plates in motion.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83776"/>
            <a:ext cx="5029200" cy="201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9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unalmed.edu.co/~rrodriguez/geologia/ofiolitas/Ophiolitesandmantle_archivos/convectioncurre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15517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dirty="0" smtClean="0"/>
              <a:t>1.	The Earth is over 6400 km thick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a.	It </a:t>
            </a:r>
            <a:r>
              <a:rPr lang="en-US" dirty="0"/>
              <a:t>is believed to be composed of 4 distinct layers</a:t>
            </a:r>
          </a:p>
          <a:p>
            <a:endParaRPr lang="en-US" dirty="0"/>
          </a:p>
        </p:txBody>
      </p:sp>
      <p:pic>
        <p:nvPicPr>
          <p:cNvPr id="4" name="Picture 14" descr="xsec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4114800" cy="343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2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yberphysics.co.uk/graphics/diagrams/Earth/pand%20s%20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3204"/>
            <a:ext cx="6400800" cy="625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dirty="0" smtClean="0"/>
              <a:t>2.	The crust is the Earth’s outermost layer.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358140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dirty="0" smtClean="0"/>
              <a:t>a.	There </a:t>
            </a:r>
            <a:r>
              <a:rPr lang="en-US" dirty="0"/>
              <a:t>are two main types </a:t>
            </a:r>
          </a:p>
          <a:p>
            <a:pPr marL="914400" lvl="2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Continental </a:t>
            </a:r>
            <a:r>
              <a:rPr lang="en-US" dirty="0"/>
              <a:t>crust is made from a lighter type of rock called granite </a:t>
            </a:r>
          </a:p>
          <a:p>
            <a:pPr marL="914400" lvl="2" indent="0">
              <a:buNone/>
            </a:pPr>
            <a:r>
              <a:rPr lang="en-US" dirty="0" smtClean="0"/>
              <a:t>ii. Oceanic </a:t>
            </a:r>
            <a:r>
              <a:rPr lang="en-US" dirty="0"/>
              <a:t>crust is made from a dense, dark rock called basalt </a:t>
            </a:r>
          </a:p>
          <a:p>
            <a:pPr marL="457200" lvl="1" indent="0">
              <a:buNone/>
            </a:pPr>
            <a:r>
              <a:rPr lang="en-US" dirty="0" smtClean="0"/>
              <a:t>b.	Earth’s </a:t>
            </a:r>
            <a:r>
              <a:rPr lang="en-US" dirty="0"/>
              <a:t>outer crust is made of several large, rigid but mobile chunks of rock known as tectonic plates. </a:t>
            </a:r>
          </a:p>
          <a:p>
            <a:pPr marL="914400" lvl="2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 tectonic </a:t>
            </a:r>
            <a:r>
              <a:rPr lang="en-US" dirty="0"/>
              <a:t>plates form the lithosphere is made up of the crust and the uppermost mantle</a:t>
            </a:r>
          </a:p>
          <a:p>
            <a:pPr marL="914400" lvl="2" indent="0">
              <a:buNone/>
            </a:pPr>
            <a:r>
              <a:rPr lang="en-US" dirty="0" smtClean="0"/>
              <a:t>ii. There </a:t>
            </a:r>
            <a:r>
              <a:rPr lang="en-US" dirty="0"/>
              <a:t>are about 12 major tectonic plates and many smaller ones. </a:t>
            </a:r>
          </a:p>
          <a:p>
            <a:endParaRPr lang="en-US" b="1" dirty="0"/>
          </a:p>
        </p:txBody>
      </p:sp>
      <p:pic>
        <p:nvPicPr>
          <p:cNvPr id="4" name="Picture 14" descr="xsec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19" y="4495800"/>
            <a:ext cx="2730402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sczone.com/wp-content/uploads/2015/10/techtonic-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38200"/>
            <a:ext cx="885952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2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mmons.bcit.ca/civil/students/earthquakes/bc_seismicity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1"/>
            <a:ext cx="4572000" cy="619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3.  The </a:t>
            </a:r>
            <a:r>
              <a:rPr lang="en-US" dirty="0"/>
              <a:t>mantle is Earth’s thickest layer and makes up 70 percent of Earth’s </a:t>
            </a:r>
            <a:r>
              <a:rPr lang="en-US" dirty="0" smtClean="0"/>
              <a:t>volume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a</a:t>
            </a:r>
            <a:r>
              <a:rPr lang="en-US" dirty="0" smtClean="0"/>
              <a:t>. It </a:t>
            </a:r>
            <a:r>
              <a:rPr lang="en-US" dirty="0"/>
              <a:t>is mostly solid and can be divided into two sections</a:t>
            </a:r>
          </a:p>
          <a:p>
            <a:pPr marL="457200" lvl="1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 The </a:t>
            </a:r>
            <a:r>
              <a:rPr lang="en-US" dirty="0"/>
              <a:t>upper mantle is composed of partly molten rock (magma) that flows like thick toothpaste</a:t>
            </a:r>
          </a:p>
          <a:p>
            <a:pPr marL="457200" lvl="1" indent="0">
              <a:buNone/>
            </a:pPr>
            <a:r>
              <a:rPr lang="en-US" dirty="0" smtClean="0"/>
              <a:t>ii. The </a:t>
            </a:r>
            <a:r>
              <a:rPr lang="en-US" dirty="0"/>
              <a:t>lower mantle is made of solid, dense material </a:t>
            </a:r>
            <a:endParaRPr lang="en-US" b="1" dirty="0"/>
          </a:p>
        </p:txBody>
      </p:sp>
      <p:pic>
        <p:nvPicPr>
          <p:cNvPr id="4" name="Picture 14" descr="xsec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64734"/>
            <a:ext cx="3352800" cy="27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97" y="4282466"/>
            <a:ext cx="3797206" cy="256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7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4572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b</a:t>
            </a:r>
            <a:r>
              <a:rPr lang="en-US" dirty="0" smtClean="0"/>
              <a:t>.	the </a:t>
            </a:r>
            <a:r>
              <a:rPr lang="en-US" dirty="0"/>
              <a:t>asthenosphere refers to the partly molten layer in the upper mantle. </a:t>
            </a:r>
          </a:p>
          <a:p>
            <a:pPr marL="914400" lvl="2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The </a:t>
            </a:r>
            <a:r>
              <a:rPr lang="en-US" dirty="0"/>
              <a:t>temperature of the asthenosphere can vary</a:t>
            </a:r>
          </a:p>
          <a:p>
            <a:pPr marL="914400" lvl="2" indent="0">
              <a:buNone/>
            </a:pPr>
            <a:r>
              <a:rPr lang="en-US" dirty="0" smtClean="0"/>
              <a:t>ii. this </a:t>
            </a:r>
            <a:r>
              <a:rPr lang="en-US" dirty="0"/>
              <a:t>may be due to large quantities of radioactive elements such as uranium  whose decay heats up the mantle in certain spots.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96" y="3086101"/>
            <a:ext cx="553420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2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4572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c.	Convection </a:t>
            </a:r>
            <a:r>
              <a:rPr lang="en-US" dirty="0"/>
              <a:t>currents in the mantle result when the hotter, less dense, material in the mantle rises, cools, then sinks again, only to be reheated </a:t>
            </a:r>
          </a:p>
          <a:p>
            <a:pPr marL="914400" lvl="2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. mantle </a:t>
            </a:r>
            <a:r>
              <a:rPr lang="en-US" dirty="0"/>
              <a:t>convection is believed to be one of the driving forces behind plate movement</a:t>
            </a:r>
          </a:p>
          <a:p>
            <a:pPr marL="914400" lvl="2" indent="0">
              <a:buNone/>
            </a:pPr>
            <a:r>
              <a:rPr lang="en-US" dirty="0" smtClean="0"/>
              <a:t>ii. Currents </a:t>
            </a:r>
            <a:r>
              <a:rPr lang="en-US" dirty="0"/>
              <a:t>in the asthenosphere move the tectonic plates above, and the continents move with them.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" y="3593265"/>
            <a:ext cx="4478958" cy="302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93265"/>
            <a:ext cx="4149486" cy="32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59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182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12.2 Features of Plate Tectonics </vt:lpstr>
      <vt:lpstr>1. The Earth is over 6400 km thick </vt:lpstr>
      <vt:lpstr>PowerPoint Presentation</vt:lpstr>
      <vt:lpstr>2. The crust is the Earth’s outermost layer.  </vt:lpstr>
      <vt:lpstr>PowerPoint Presentation</vt:lpstr>
      <vt:lpstr>PowerPoint Presentation</vt:lpstr>
      <vt:lpstr>3.  The mantle is Earth’s thickest layer and makes up 70 percent of Earth’s volume</vt:lpstr>
      <vt:lpstr>PowerPoint Presentation</vt:lpstr>
      <vt:lpstr>PowerPoint Presentation</vt:lpstr>
      <vt:lpstr>4. The layer below the mantle is the outer core </vt:lpstr>
      <vt:lpstr>5. Push and pull of magma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12.2 Features of Plate Tectonics</dc:title>
  <dc:creator>Windows User</dc:creator>
  <cp:lastModifiedBy>Windows User</cp:lastModifiedBy>
  <cp:revision>20</cp:revision>
  <dcterms:created xsi:type="dcterms:W3CDTF">2014-06-10T17:25:39Z</dcterms:created>
  <dcterms:modified xsi:type="dcterms:W3CDTF">2017-05-24T19:59:50Z</dcterms:modified>
</cp:coreProperties>
</file>